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52"/>
  </p:notesMasterIdLst>
  <p:sldIdLst>
    <p:sldId id="256" r:id="rId3"/>
    <p:sldId id="257" r:id="rId4"/>
    <p:sldId id="258" r:id="rId5"/>
    <p:sldId id="272" r:id="rId6"/>
    <p:sldId id="271" r:id="rId7"/>
    <p:sldId id="260" r:id="rId8"/>
    <p:sldId id="261" r:id="rId9"/>
    <p:sldId id="273" r:id="rId10"/>
    <p:sldId id="274" r:id="rId11"/>
    <p:sldId id="275" r:id="rId12"/>
    <p:sldId id="276" r:id="rId13"/>
    <p:sldId id="277" r:id="rId14"/>
    <p:sldId id="262" r:id="rId15"/>
    <p:sldId id="263" r:id="rId16"/>
    <p:sldId id="278" r:id="rId17"/>
    <p:sldId id="279" r:id="rId18"/>
    <p:sldId id="280" r:id="rId19"/>
    <p:sldId id="265" r:id="rId20"/>
    <p:sldId id="270" r:id="rId21"/>
    <p:sldId id="266" r:id="rId22"/>
    <p:sldId id="269" r:id="rId23"/>
    <p:sldId id="267" r:id="rId24"/>
    <p:sldId id="268" r:id="rId25"/>
    <p:sldId id="264" r:id="rId26"/>
    <p:sldId id="283" r:id="rId27"/>
    <p:sldId id="284" r:id="rId28"/>
    <p:sldId id="282" r:id="rId29"/>
    <p:sldId id="281" r:id="rId30"/>
    <p:sldId id="285" r:id="rId31"/>
    <p:sldId id="286" r:id="rId32"/>
    <p:sldId id="287" r:id="rId33"/>
    <p:sldId id="288" r:id="rId34"/>
    <p:sldId id="290" r:id="rId35"/>
    <p:sldId id="291" r:id="rId36"/>
    <p:sldId id="292" r:id="rId37"/>
    <p:sldId id="296" r:id="rId38"/>
    <p:sldId id="297" r:id="rId39"/>
    <p:sldId id="294" r:id="rId40"/>
    <p:sldId id="295" r:id="rId41"/>
    <p:sldId id="298" r:id="rId42"/>
    <p:sldId id="299" r:id="rId43"/>
    <p:sldId id="300" r:id="rId44"/>
    <p:sldId id="301" r:id="rId45"/>
    <p:sldId id="302" r:id="rId46"/>
    <p:sldId id="303" r:id="rId47"/>
    <p:sldId id="304" r:id="rId48"/>
    <p:sldId id="305" r:id="rId49"/>
    <p:sldId id="307" r:id="rId50"/>
    <p:sldId id="306" r:id="rId5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00"/>
  </p:normalViewPr>
  <p:slideViewPr>
    <p:cSldViewPr snapToGrid="0">
      <p:cViewPr varScale="1">
        <p:scale>
          <a:sx n="68" d="100"/>
          <a:sy n="68" d="100"/>
        </p:scale>
        <p:origin x="1446"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9D26CF2-ADD1-40DE-9676-50DEE7B7F89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custDataLst>
              <p:tags r:id="rId1"/>
            </p:custDataLst>
          </p:nvPr>
        </p:nvSpPr>
        <p:spPr>
          <a:xfrm>
            <a:off x="2701925" y="2130425"/>
            <a:ext cx="4800600" cy="1470025"/>
          </a:xfrm>
        </p:spPr>
        <p:txBody>
          <a:bodyPr/>
          <a:lstStyle>
            <a:lvl1pPr>
              <a:buClr>
                <a:srgbClr val="FFFFFF"/>
              </a:buClr>
              <a:defRPr/>
            </a:lvl1pPr>
          </a:lstStyle>
          <a:p>
            <a:pPr lvl="0"/>
            <a:r>
              <a:rPr lang="en-US" altLang="en-US" noProof="0"/>
              <a:t>Click to edit Master title style</a:t>
            </a:r>
          </a:p>
        </p:txBody>
      </p:sp>
      <p:sp>
        <p:nvSpPr>
          <p:cNvPr id="22531" name="Rectangle 3"/>
          <p:cNvSpPr>
            <a:spLocks noGrp="1" noChangeArrowheads="1"/>
          </p:cNvSpPr>
          <p:nvPr>
            <p:ph type="subTitle" idx="1"/>
            <p:custDataLst>
              <p:tags r:id="rId2"/>
            </p:custDataLst>
          </p:nvPr>
        </p:nvSpPr>
        <p:spPr>
          <a:xfrm>
            <a:off x="2701925" y="3886200"/>
            <a:ext cx="4114800" cy="1752600"/>
          </a:xfrm>
        </p:spPr>
        <p:txBody>
          <a:bodyPr/>
          <a:lstStyle>
            <a:lvl1pPr marL="0" indent="0">
              <a:buClr>
                <a:srgbClr val="FFFFFF"/>
              </a:buClr>
              <a:buFontTx/>
              <a:buNone/>
              <a:defRPr/>
            </a:lvl1pPr>
          </a:lstStyle>
          <a:p>
            <a:pPr lvl="0"/>
            <a:r>
              <a:rPr lang="en-US" altLang="en-US" noProof="0"/>
              <a:t>Click to edit Master subtitle style</a:t>
            </a:r>
          </a:p>
        </p:txBody>
      </p:sp>
      <p:sp>
        <p:nvSpPr>
          <p:cNvPr id="22532" name="Rectangle 4"/>
          <p:cNvSpPr>
            <a:spLocks noGrp="1" noChangeArrowheads="1"/>
          </p:cNvSpPr>
          <p:nvPr>
            <p:ph type="dt" sz="half" idx="2"/>
          </p:nvPr>
        </p:nvSpPr>
        <p:spPr/>
        <p:txBody>
          <a:bodyPr/>
          <a:lstStyle>
            <a:lvl1pPr>
              <a:defRPr/>
            </a:lvl1pPr>
          </a:lstStyle>
          <a:p>
            <a:endParaRPr lang="en-US" altLang="en-US"/>
          </a:p>
        </p:txBody>
      </p:sp>
      <p:sp>
        <p:nvSpPr>
          <p:cNvPr id="22533" name="Rectangle 5"/>
          <p:cNvSpPr>
            <a:spLocks noGrp="1" noChangeArrowheads="1"/>
          </p:cNvSpPr>
          <p:nvPr>
            <p:ph type="ftr" sz="quarter" idx="3"/>
          </p:nvPr>
        </p:nvSpPr>
        <p:spPr/>
        <p:txBody>
          <a:bodyPr/>
          <a:lstStyle>
            <a:lvl1pPr>
              <a:defRPr/>
            </a:lvl1pPr>
          </a:lstStyle>
          <a:p>
            <a:endParaRPr lang="en-US" altLang="en-US"/>
          </a:p>
        </p:txBody>
      </p:sp>
      <p:sp>
        <p:nvSpPr>
          <p:cNvPr id="22534" name="Rectangle 6"/>
          <p:cNvSpPr>
            <a:spLocks noGrp="1" noChangeArrowheads="1"/>
          </p:cNvSpPr>
          <p:nvPr>
            <p:ph type="sldNum" sz="quarter" idx="4"/>
          </p:nvPr>
        </p:nvSpPr>
        <p:spPr/>
        <p:txBody>
          <a:bodyPr/>
          <a:lstStyle>
            <a:lvl1pPr>
              <a:defRPr/>
            </a:lvl1pPr>
          </a:lstStyle>
          <a:p>
            <a:fld id="{AE3F0548-CEDF-41FD-8F90-FEC0BF61FBA7}" type="slidenum">
              <a:rPr lang="en-US" altLang="en-US"/>
              <a:pPr/>
              <a:t>‹#›</a:t>
            </a:fld>
            <a:endParaRPr lang="en-US"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D54E964-F4A0-4440-818B-7D08993FB53B}" type="slidenum">
              <a:rPr lang="en-US" altLang="en-US"/>
              <a:pPr/>
              <a:t>‹#›</a:t>
            </a:fld>
            <a:endParaRPr lang="en-US" altLang="en-US"/>
          </a:p>
        </p:txBody>
      </p:sp>
    </p:spTree>
    <p:extLst>
      <p:ext uri="{BB962C8B-B14F-4D97-AF65-F5344CB8AC3E}">
        <p14:creationId xmlns:p14="http://schemas.microsoft.com/office/powerpoint/2010/main" val="360617828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03E67E4C-5117-49AA-A05C-9FB51AD6987D}" type="slidenum">
              <a:rPr lang="en-US" altLang="en-US"/>
              <a:pPr/>
              <a:t>‹#›</a:t>
            </a:fld>
            <a:endParaRPr lang="en-US" altLang="en-US"/>
          </a:p>
        </p:txBody>
      </p:sp>
    </p:spTree>
    <p:extLst>
      <p:ext uri="{BB962C8B-B14F-4D97-AF65-F5344CB8AC3E}">
        <p14:creationId xmlns:p14="http://schemas.microsoft.com/office/powerpoint/2010/main" val="154085236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136525" y="136525"/>
            <a:ext cx="8866188" cy="6581775"/>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699" name="Rectangle 3"/>
          <p:cNvSpPr>
            <a:spLocks noGrp="1" noChangeArrowheads="1"/>
          </p:cNvSpPr>
          <p:nvPr>
            <p:ph type="ctrTitle"/>
            <p:custDataLst>
              <p:tags r:id="rId1"/>
            </p:custDataLst>
          </p:nvPr>
        </p:nvSpPr>
        <p:spPr>
          <a:xfrm>
            <a:off x="455613" y="2130425"/>
            <a:ext cx="7313612" cy="1470025"/>
          </a:xfrm>
        </p:spPr>
        <p:txBody>
          <a:bodyPr/>
          <a:lstStyle>
            <a:lvl1pPr>
              <a:defRPr/>
            </a:lvl1pPr>
          </a:lstStyle>
          <a:p>
            <a:pPr lvl="0"/>
            <a:r>
              <a:rPr lang="en-US" altLang="en-US" noProof="0"/>
              <a:t>Click to edit Master title style</a:t>
            </a:r>
          </a:p>
        </p:txBody>
      </p:sp>
      <p:sp>
        <p:nvSpPr>
          <p:cNvPr id="29700" name="Rectangle 4"/>
          <p:cNvSpPr>
            <a:spLocks noGrp="1" noChangeArrowheads="1"/>
          </p:cNvSpPr>
          <p:nvPr>
            <p:ph type="subTitle" idx="1"/>
            <p:custDataLst>
              <p:tags r:id="rId2"/>
            </p:custDataLst>
          </p:nvPr>
        </p:nvSpPr>
        <p:spPr>
          <a:xfrm>
            <a:off x="455613" y="3886200"/>
            <a:ext cx="7313612" cy="1752600"/>
          </a:xfrm>
        </p:spPr>
        <p:txBody>
          <a:bodyPr/>
          <a:lstStyle>
            <a:lvl1pPr marL="0" indent="0">
              <a:buClr>
                <a:srgbClr val="FFFFFF"/>
              </a:buClr>
              <a:buFontTx/>
              <a:buNone/>
              <a:defRPr/>
            </a:lvl1pPr>
          </a:lstStyle>
          <a:p>
            <a:pPr lvl="0"/>
            <a:r>
              <a:rPr lang="en-US" altLang="en-US" noProof="0"/>
              <a:t>Click to edit Master subtitle style</a:t>
            </a:r>
          </a:p>
        </p:txBody>
      </p:sp>
      <p:sp>
        <p:nvSpPr>
          <p:cNvPr id="29701" name="Rectangle 5"/>
          <p:cNvSpPr>
            <a:spLocks noGrp="1" noChangeArrowheads="1"/>
          </p:cNvSpPr>
          <p:nvPr>
            <p:ph type="dt" sz="half" idx="2"/>
          </p:nvPr>
        </p:nvSpPr>
        <p:spPr/>
        <p:txBody>
          <a:bodyPr/>
          <a:lstStyle>
            <a:lvl1pPr>
              <a:defRPr/>
            </a:lvl1pPr>
          </a:lstStyle>
          <a:p>
            <a:endParaRPr lang="en-US" altLang="en-US"/>
          </a:p>
        </p:txBody>
      </p:sp>
      <p:sp>
        <p:nvSpPr>
          <p:cNvPr id="29702" name="Rectangle 6"/>
          <p:cNvSpPr>
            <a:spLocks noGrp="1" noChangeArrowheads="1"/>
          </p:cNvSpPr>
          <p:nvPr>
            <p:ph type="ftr" sz="quarter" idx="3"/>
          </p:nvPr>
        </p:nvSpPr>
        <p:spPr/>
        <p:txBody>
          <a:bodyPr/>
          <a:lstStyle>
            <a:lvl1pPr>
              <a:defRPr/>
            </a:lvl1pPr>
          </a:lstStyle>
          <a:p>
            <a:endParaRPr lang="en-US" altLang="en-US"/>
          </a:p>
        </p:txBody>
      </p:sp>
      <p:sp>
        <p:nvSpPr>
          <p:cNvPr id="29703" name="Rectangle 7"/>
          <p:cNvSpPr>
            <a:spLocks noGrp="1" noChangeArrowheads="1"/>
          </p:cNvSpPr>
          <p:nvPr>
            <p:ph type="sldNum" sz="quarter" idx="4"/>
          </p:nvPr>
        </p:nvSpPr>
        <p:spPr/>
        <p:txBody>
          <a:bodyPr/>
          <a:lstStyle>
            <a:lvl1pPr>
              <a:defRPr/>
            </a:lvl1pPr>
          </a:lstStyle>
          <a:p>
            <a:fld id="{82293E1F-78CA-41D1-B95B-9DC88ED6DD01}" type="slidenum">
              <a:rPr lang="en-US" altLang="en-US"/>
              <a:pPr/>
              <a:t>‹#›</a:t>
            </a:fld>
            <a:endParaRPr lang="en-US"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0EF85A8-18E3-407C-91EF-D8760CD520EF}" type="slidenum">
              <a:rPr lang="en-US" altLang="en-US"/>
              <a:pPr/>
              <a:t>‹#›</a:t>
            </a:fld>
            <a:endParaRPr lang="en-US" altLang="en-US"/>
          </a:p>
        </p:txBody>
      </p:sp>
    </p:spTree>
    <p:extLst>
      <p:ext uri="{BB962C8B-B14F-4D97-AF65-F5344CB8AC3E}">
        <p14:creationId xmlns:p14="http://schemas.microsoft.com/office/powerpoint/2010/main" val="2498062164"/>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02AB6A2-65DC-4599-94CC-2CC0551F9D02}" type="slidenum">
              <a:rPr lang="en-US" altLang="en-US"/>
              <a:pPr/>
              <a:t>‹#›</a:t>
            </a:fld>
            <a:endParaRPr lang="en-US" altLang="en-US"/>
          </a:p>
        </p:txBody>
      </p:sp>
    </p:spTree>
    <p:extLst>
      <p:ext uri="{BB962C8B-B14F-4D97-AF65-F5344CB8AC3E}">
        <p14:creationId xmlns:p14="http://schemas.microsoft.com/office/powerpoint/2010/main" val="54555988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455613" y="1600200"/>
            <a:ext cx="4037012"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Content Placeholder 3"/>
          <p:cNvSpPr>
            <a:spLocks noGrp="1"/>
          </p:cNvSpPr>
          <p:nvPr>
            <p:ph sz="half" idx="2"/>
          </p:nvPr>
        </p:nvSpPr>
        <p:spPr>
          <a:xfrm>
            <a:off x="4645025" y="1600200"/>
            <a:ext cx="4037013"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62F580E-D3F6-4ABE-B54E-AEAD529BF8FB}" type="slidenum">
              <a:rPr lang="en-US" altLang="en-US"/>
              <a:pPr/>
              <a:t>‹#›</a:t>
            </a:fld>
            <a:endParaRPr lang="en-US" altLang="en-US"/>
          </a:p>
        </p:txBody>
      </p:sp>
    </p:spTree>
    <p:extLst>
      <p:ext uri="{BB962C8B-B14F-4D97-AF65-F5344CB8AC3E}">
        <p14:creationId xmlns:p14="http://schemas.microsoft.com/office/powerpoint/2010/main" val="20956303"/>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4A0A86CB-BD6E-47F9-863C-E46746939429}" type="slidenum">
              <a:rPr lang="en-US" altLang="en-US"/>
              <a:pPr/>
              <a:t>‹#›</a:t>
            </a:fld>
            <a:endParaRPr lang="en-US" altLang="en-US"/>
          </a:p>
        </p:txBody>
      </p:sp>
    </p:spTree>
    <p:extLst>
      <p:ext uri="{BB962C8B-B14F-4D97-AF65-F5344CB8AC3E}">
        <p14:creationId xmlns:p14="http://schemas.microsoft.com/office/powerpoint/2010/main" val="2441891242"/>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00594E7B-2F2A-4D83-BEF4-B41193A0D7F1}" type="slidenum">
              <a:rPr lang="en-US" altLang="en-US"/>
              <a:pPr/>
              <a:t>‹#›</a:t>
            </a:fld>
            <a:endParaRPr lang="en-US" altLang="en-US"/>
          </a:p>
        </p:txBody>
      </p:sp>
    </p:spTree>
    <p:extLst>
      <p:ext uri="{BB962C8B-B14F-4D97-AF65-F5344CB8AC3E}">
        <p14:creationId xmlns:p14="http://schemas.microsoft.com/office/powerpoint/2010/main" val="184586328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A3A3D6DE-19BA-4C05-BE90-3AAC20073392}" type="slidenum">
              <a:rPr lang="en-US" altLang="en-US"/>
              <a:pPr/>
              <a:t>‹#›</a:t>
            </a:fld>
            <a:endParaRPr lang="en-US" altLang="en-US"/>
          </a:p>
        </p:txBody>
      </p:sp>
    </p:spTree>
    <p:extLst>
      <p:ext uri="{BB962C8B-B14F-4D97-AF65-F5344CB8AC3E}">
        <p14:creationId xmlns:p14="http://schemas.microsoft.com/office/powerpoint/2010/main" val="265320998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8ADC9257-9B9A-4F66-961B-9CAA3EF64BB2}" type="slidenum">
              <a:rPr lang="en-US" altLang="en-US"/>
              <a:pPr/>
              <a:t>‹#›</a:t>
            </a:fld>
            <a:endParaRPr lang="en-US" altLang="en-US"/>
          </a:p>
        </p:txBody>
      </p:sp>
    </p:spTree>
    <p:extLst>
      <p:ext uri="{BB962C8B-B14F-4D97-AF65-F5344CB8AC3E}">
        <p14:creationId xmlns:p14="http://schemas.microsoft.com/office/powerpoint/2010/main" val="316412907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2CAF7E4-64D7-4BF9-9F73-E5AF74341C3C}" type="slidenum">
              <a:rPr lang="en-US" altLang="en-US"/>
              <a:pPr/>
              <a:t>‹#›</a:t>
            </a:fld>
            <a:endParaRPr lang="en-US" altLang="en-US"/>
          </a:p>
        </p:txBody>
      </p:sp>
    </p:spTree>
    <p:extLst>
      <p:ext uri="{BB962C8B-B14F-4D97-AF65-F5344CB8AC3E}">
        <p14:creationId xmlns:p14="http://schemas.microsoft.com/office/powerpoint/2010/main" val="124131277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DE26AE9-B079-4C34-8E25-2B17F0D7E79D}" type="slidenum">
              <a:rPr lang="en-US" altLang="en-US"/>
              <a:pPr/>
              <a:t>‹#›</a:t>
            </a:fld>
            <a:endParaRPr lang="en-US" altLang="en-US"/>
          </a:p>
        </p:txBody>
      </p:sp>
    </p:spTree>
    <p:extLst>
      <p:ext uri="{BB962C8B-B14F-4D97-AF65-F5344CB8AC3E}">
        <p14:creationId xmlns:p14="http://schemas.microsoft.com/office/powerpoint/2010/main" val="145277658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3C98430-921B-43F5-A8BC-18002FAFEF48}" type="slidenum">
              <a:rPr lang="en-US" altLang="en-US"/>
              <a:pPr/>
              <a:t>‹#›</a:t>
            </a:fld>
            <a:endParaRPr lang="en-US" altLang="en-US"/>
          </a:p>
        </p:txBody>
      </p:sp>
    </p:spTree>
    <p:extLst>
      <p:ext uri="{BB962C8B-B14F-4D97-AF65-F5344CB8AC3E}">
        <p14:creationId xmlns:p14="http://schemas.microsoft.com/office/powerpoint/2010/main" val="591209981"/>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4638"/>
            <a:ext cx="2055813" cy="5851525"/>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455613" y="274638"/>
            <a:ext cx="6018212"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0937FEB-156A-4EA8-B1A6-C8B1C33863D3}" type="slidenum">
              <a:rPr lang="en-US" altLang="en-US"/>
              <a:pPr/>
              <a:t>‹#›</a:t>
            </a:fld>
            <a:endParaRPr lang="en-US" altLang="en-US"/>
          </a:p>
        </p:txBody>
      </p:sp>
    </p:spTree>
    <p:extLst>
      <p:ext uri="{BB962C8B-B14F-4D97-AF65-F5344CB8AC3E}">
        <p14:creationId xmlns:p14="http://schemas.microsoft.com/office/powerpoint/2010/main" val="383942676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5E7180E-3A3E-474D-9818-DCF9E492E5F5}" type="slidenum">
              <a:rPr lang="en-US" altLang="en-US"/>
              <a:pPr/>
              <a:t>‹#›</a:t>
            </a:fld>
            <a:endParaRPr lang="en-US" altLang="en-US"/>
          </a:p>
        </p:txBody>
      </p:sp>
    </p:spTree>
    <p:extLst>
      <p:ext uri="{BB962C8B-B14F-4D97-AF65-F5344CB8AC3E}">
        <p14:creationId xmlns:p14="http://schemas.microsoft.com/office/powerpoint/2010/main" val="230581941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2693988" y="1600200"/>
            <a:ext cx="30861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Content Placeholder 3"/>
          <p:cNvSpPr>
            <a:spLocks noGrp="1"/>
          </p:cNvSpPr>
          <p:nvPr>
            <p:ph sz="half" idx="2"/>
          </p:nvPr>
        </p:nvSpPr>
        <p:spPr>
          <a:xfrm>
            <a:off x="5932488" y="1600200"/>
            <a:ext cx="3087687"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BF9EFC5-1A49-424F-90F3-80D96DE476AA}" type="slidenum">
              <a:rPr lang="en-US" altLang="en-US"/>
              <a:pPr/>
              <a:t>‹#›</a:t>
            </a:fld>
            <a:endParaRPr lang="en-US" altLang="en-US"/>
          </a:p>
        </p:txBody>
      </p:sp>
    </p:spTree>
    <p:extLst>
      <p:ext uri="{BB962C8B-B14F-4D97-AF65-F5344CB8AC3E}">
        <p14:creationId xmlns:p14="http://schemas.microsoft.com/office/powerpoint/2010/main" val="77718395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602384BB-2882-4E38-B2EB-89BC3A7D39FF}" type="slidenum">
              <a:rPr lang="en-US" altLang="en-US"/>
              <a:pPr/>
              <a:t>‹#›</a:t>
            </a:fld>
            <a:endParaRPr lang="en-US" altLang="en-US"/>
          </a:p>
        </p:txBody>
      </p:sp>
    </p:spTree>
    <p:extLst>
      <p:ext uri="{BB962C8B-B14F-4D97-AF65-F5344CB8AC3E}">
        <p14:creationId xmlns:p14="http://schemas.microsoft.com/office/powerpoint/2010/main" val="117170077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125A3CE3-D6B7-4F31-B2DA-315BB7B37D39}" type="slidenum">
              <a:rPr lang="en-US" altLang="en-US"/>
              <a:pPr/>
              <a:t>‹#›</a:t>
            </a:fld>
            <a:endParaRPr lang="en-US" altLang="en-US"/>
          </a:p>
        </p:txBody>
      </p:sp>
    </p:spTree>
    <p:extLst>
      <p:ext uri="{BB962C8B-B14F-4D97-AF65-F5344CB8AC3E}">
        <p14:creationId xmlns:p14="http://schemas.microsoft.com/office/powerpoint/2010/main" val="247059699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4CBD875E-B120-4EFB-A6B9-2B5008BEC540}" type="slidenum">
              <a:rPr lang="en-US" altLang="en-US"/>
              <a:pPr/>
              <a:t>‹#›</a:t>
            </a:fld>
            <a:endParaRPr lang="en-US" altLang="en-US"/>
          </a:p>
        </p:txBody>
      </p:sp>
    </p:spTree>
    <p:extLst>
      <p:ext uri="{BB962C8B-B14F-4D97-AF65-F5344CB8AC3E}">
        <p14:creationId xmlns:p14="http://schemas.microsoft.com/office/powerpoint/2010/main" val="214505218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839FF77A-DD9C-4BDE-A927-4F23E14085B8}" type="slidenum">
              <a:rPr lang="en-US" altLang="en-US"/>
              <a:pPr/>
              <a:t>‹#›</a:t>
            </a:fld>
            <a:endParaRPr lang="en-US" altLang="en-US"/>
          </a:p>
        </p:txBody>
      </p:sp>
    </p:spTree>
    <p:extLst>
      <p:ext uri="{BB962C8B-B14F-4D97-AF65-F5344CB8AC3E}">
        <p14:creationId xmlns:p14="http://schemas.microsoft.com/office/powerpoint/2010/main" val="97394613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6532E894-9E50-4C13-84A9-734A19A6DF39}" type="slidenum">
              <a:rPr lang="en-US" altLang="en-US"/>
              <a:pPr/>
              <a:t>‹#›</a:t>
            </a:fld>
            <a:endParaRPr lang="en-US" altLang="en-US"/>
          </a:p>
        </p:txBody>
      </p:sp>
    </p:spTree>
    <p:extLst>
      <p:ext uri="{BB962C8B-B14F-4D97-AF65-F5344CB8AC3E}">
        <p14:creationId xmlns:p14="http://schemas.microsoft.com/office/powerpoint/2010/main" val="25796046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5.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endParaRPr lang="en-US" altLang="en-US"/>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CD5474D-BB7D-4CB6-BD06-FCE180679DC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txStyles>
    <p:titleStyle>
      <a:lvl1pPr algn="l" rtl="0" eaLnBrk="1" fontAlgn="base" hangingPunct="1">
        <a:spcBef>
          <a:spcPct val="0"/>
        </a:spcBef>
        <a:spcAft>
          <a:spcPct val="0"/>
        </a:spcAft>
        <a:buClr>
          <a:schemeClr val="tx1"/>
        </a:buClr>
        <a:defRPr sz="3200" kern="1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panose="020B0604020202020204" pitchFamily="34" charset="0"/>
          <a:cs typeface="Arial" panose="020B0604020202020204" pitchFamily="34" charset="0"/>
        </a:defRPr>
      </a:lvl2pPr>
      <a:lvl3pPr algn="l" rtl="0" eaLnBrk="1" fontAlgn="base" hangingPunct="1">
        <a:spcBef>
          <a:spcPct val="0"/>
        </a:spcBef>
        <a:spcAft>
          <a:spcPct val="0"/>
        </a:spcAft>
        <a:buClr>
          <a:schemeClr val="tx1"/>
        </a:buClr>
        <a:defRPr sz="3200">
          <a:solidFill>
            <a:schemeClr val="tx1"/>
          </a:solidFill>
          <a:latin typeface="Arial" panose="020B0604020202020204" pitchFamily="34" charset="0"/>
          <a:cs typeface="Arial" panose="020B0604020202020204" pitchFamily="34" charset="0"/>
        </a:defRPr>
      </a:lvl3pPr>
      <a:lvl4pPr algn="l" rtl="0" eaLnBrk="1" fontAlgn="base" hangingPunct="1">
        <a:spcBef>
          <a:spcPct val="0"/>
        </a:spcBef>
        <a:spcAft>
          <a:spcPct val="0"/>
        </a:spcAft>
        <a:buClr>
          <a:schemeClr val="tx1"/>
        </a:buClr>
        <a:defRPr sz="3200">
          <a:solidFill>
            <a:schemeClr val="tx1"/>
          </a:solidFill>
          <a:latin typeface="Arial" panose="020B0604020202020204" pitchFamily="34" charset="0"/>
          <a:cs typeface="Arial" panose="020B0604020202020204" pitchFamily="34" charset="0"/>
        </a:defRPr>
      </a:lvl4pPr>
      <a:lvl5pPr algn="l" rtl="0" eaLnBrk="1" fontAlgn="base" hangingPunct="1">
        <a:spcBef>
          <a:spcPct val="0"/>
        </a:spcBef>
        <a:spcAft>
          <a:spcPct val="0"/>
        </a:spcAft>
        <a:buClr>
          <a:schemeClr val="tx1"/>
        </a:buClr>
        <a:defRPr sz="3200">
          <a:solidFill>
            <a:schemeClr val="tx1"/>
          </a:solidFill>
          <a:latin typeface="Arial" panose="020B0604020202020204" pitchFamily="34" charset="0"/>
          <a:cs typeface="Arial" panose="020B0604020202020204" pitchFamily="34" charset="0"/>
        </a:defRPr>
      </a:lvl5pPr>
      <a:lvl6pPr marL="457200" algn="l" rtl="0" eaLnBrk="1" fontAlgn="base" hangingPunct="1">
        <a:spcBef>
          <a:spcPct val="0"/>
        </a:spcBef>
        <a:spcAft>
          <a:spcPct val="0"/>
        </a:spcAft>
        <a:buClr>
          <a:schemeClr val="tx1"/>
        </a:buClr>
        <a:defRPr sz="3200">
          <a:solidFill>
            <a:schemeClr val="tx1"/>
          </a:solidFill>
          <a:latin typeface="Arial" panose="020B0604020202020204" pitchFamily="34" charset="0"/>
          <a:cs typeface="Arial" panose="020B0604020202020204" pitchFamily="34" charset="0"/>
        </a:defRPr>
      </a:lvl6pPr>
      <a:lvl7pPr marL="914400" algn="l" rtl="0" eaLnBrk="1" fontAlgn="base" hangingPunct="1">
        <a:spcBef>
          <a:spcPct val="0"/>
        </a:spcBef>
        <a:spcAft>
          <a:spcPct val="0"/>
        </a:spcAft>
        <a:buClr>
          <a:schemeClr val="tx1"/>
        </a:buClr>
        <a:defRPr sz="3200">
          <a:solidFill>
            <a:schemeClr val="tx1"/>
          </a:solidFill>
          <a:latin typeface="Arial" panose="020B0604020202020204" pitchFamily="34" charset="0"/>
          <a:cs typeface="Arial" panose="020B0604020202020204" pitchFamily="34" charset="0"/>
        </a:defRPr>
      </a:lvl7pPr>
      <a:lvl8pPr marL="1371600" algn="l" rtl="0" eaLnBrk="1" fontAlgn="base" hangingPunct="1">
        <a:spcBef>
          <a:spcPct val="0"/>
        </a:spcBef>
        <a:spcAft>
          <a:spcPct val="0"/>
        </a:spcAft>
        <a:buClr>
          <a:schemeClr val="tx1"/>
        </a:buClr>
        <a:defRPr sz="3200">
          <a:solidFill>
            <a:schemeClr val="tx1"/>
          </a:solidFill>
          <a:latin typeface="Arial" panose="020B0604020202020204" pitchFamily="34" charset="0"/>
          <a:cs typeface="Arial" panose="020B0604020202020204" pitchFamily="34" charset="0"/>
        </a:defRPr>
      </a:lvl8pPr>
      <a:lvl9pPr marL="1828800" algn="l" rtl="0" eaLnBrk="1" fontAlgn="base" hangingPunct="1">
        <a:spcBef>
          <a:spcPct val="0"/>
        </a:spcBef>
        <a:spcAft>
          <a:spcPct val="0"/>
        </a:spcAft>
        <a:buClr>
          <a:schemeClr val="tx1"/>
        </a:buClr>
        <a:defRPr sz="3200">
          <a:solidFill>
            <a:schemeClr val="tx1"/>
          </a:solidFill>
          <a:latin typeface="Arial" panose="020B0604020202020204" pitchFamily="34" charset="0"/>
          <a:cs typeface="Arial" panose="020B0604020202020204" pitchFamily="34" charset="0"/>
        </a:defRPr>
      </a:lvl9pPr>
    </p:titleStyle>
    <p:bodyStyle>
      <a:lvl1pPr marL="342900" indent="-342900" algn="l" rtl="0" eaLnBrk="1" fontAlgn="base" hangingPunct="1">
        <a:spcBef>
          <a:spcPct val="20000"/>
        </a:spcBef>
        <a:spcAft>
          <a:spcPct val="0"/>
        </a:spcAft>
        <a:buClr>
          <a:schemeClr val="tx1"/>
        </a:buClr>
        <a:buChar char="•"/>
        <a:defRPr sz="2400" kern="1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Clr>
          <a:schemeClr val="tx1"/>
        </a:buClr>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chemeClr val="tx1"/>
        </a:buClr>
        <a:buChar char="•"/>
        <a:defRPr sz="2400" kern="1200">
          <a:solidFill>
            <a:schemeClr val="tx1"/>
          </a:solidFill>
          <a:latin typeface="+mn-lt"/>
          <a:ea typeface="+mn-ea"/>
          <a:cs typeface="+mn-cs"/>
        </a:defRPr>
      </a:lvl4pPr>
      <a:lvl5pPr marL="2057400" indent="-228600" algn="l" rtl="0" eaLnBrk="1" fontAlgn="base" hangingPunct="1">
        <a:spcBef>
          <a:spcPct val="20000"/>
        </a:spcBef>
        <a:spcAft>
          <a:spcPct val="0"/>
        </a:spcAft>
        <a:buClr>
          <a:schemeClr val="tx1"/>
        </a:buClr>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36525" y="136525"/>
            <a:ext cx="8866188" cy="6581775"/>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5" name="Rectangle 3"/>
          <p:cNvSpPr>
            <a:spLocks noGrp="1" noChangeArrowheads="1"/>
          </p:cNvSpPr>
          <p:nvPr>
            <p:ph type="title"/>
            <p:custDataLst>
              <p:tags r:id="rId13"/>
            </p:custDataLst>
          </p:nvPr>
        </p:nvSpPr>
        <p:spPr bwMode="auto">
          <a:xfrm>
            <a:off x="455613" y="274638"/>
            <a:ext cx="8226425" cy="1143000"/>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28676" name="Rectangle 4"/>
          <p:cNvSpPr>
            <a:spLocks noGrp="1" noChangeArrowheads="1"/>
          </p:cNvSpPr>
          <p:nvPr>
            <p:ph type="body" idx="1"/>
            <p:custDataLst>
              <p:tags r:id="rId14"/>
            </p:custDataLst>
          </p:nvPr>
        </p:nvSpPr>
        <p:spPr bwMode="auto">
          <a:xfrm>
            <a:off x="455613" y="1600200"/>
            <a:ext cx="8226425" cy="4525963"/>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8677"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28678"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28679"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A98903E3-E3F1-4769-AEBF-814403B7D1BD}"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fontAlgn="base">
        <a:spcBef>
          <a:spcPct val="0"/>
        </a:spcBef>
        <a:spcAft>
          <a:spcPct val="0"/>
        </a:spcAft>
        <a:buClr>
          <a:schemeClr val="tx1"/>
        </a:buClr>
        <a:defRPr sz="3200" kern="1200">
          <a:solidFill>
            <a:schemeClr val="tx1"/>
          </a:solidFill>
          <a:latin typeface="+mj-lt"/>
          <a:ea typeface="+mj-ea"/>
          <a:cs typeface="+mj-cs"/>
        </a:defRPr>
      </a:lvl1pPr>
      <a:lvl2pPr algn="l" rtl="0" fontAlgn="base">
        <a:spcBef>
          <a:spcPct val="0"/>
        </a:spcBef>
        <a:spcAft>
          <a:spcPct val="0"/>
        </a:spcAft>
        <a:buClr>
          <a:schemeClr val="tx1"/>
        </a:buClr>
        <a:defRPr sz="3200">
          <a:solidFill>
            <a:schemeClr val="tx1"/>
          </a:solidFill>
          <a:latin typeface="Arial" panose="020B0604020202020204" pitchFamily="34" charset="0"/>
        </a:defRPr>
      </a:lvl2pPr>
      <a:lvl3pPr algn="l" rtl="0" fontAlgn="base">
        <a:spcBef>
          <a:spcPct val="0"/>
        </a:spcBef>
        <a:spcAft>
          <a:spcPct val="0"/>
        </a:spcAft>
        <a:buClr>
          <a:schemeClr val="tx1"/>
        </a:buClr>
        <a:defRPr sz="3200">
          <a:solidFill>
            <a:schemeClr val="tx1"/>
          </a:solidFill>
          <a:latin typeface="Arial" panose="020B0604020202020204" pitchFamily="34" charset="0"/>
        </a:defRPr>
      </a:lvl3pPr>
      <a:lvl4pPr algn="l" rtl="0" fontAlgn="base">
        <a:spcBef>
          <a:spcPct val="0"/>
        </a:spcBef>
        <a:spcAft>
          <a:spcPct val="0"/>
        </a:spcAft>
        <a:buClr>
          <a:schemeClr val="tx1"/>
        </a:buClr>
        <a:defRPr sz="3200">
          <a:solidFill>
            <a:schemeClr val="tx1"/>
          </a:solidFill>
          <a:latin typeface="Arial" panose="020B0604020202020204" pitchFamily="34" charset="0"/>
        </a:defRPr>
      </a:lvl4pPr>
      <a:lvl5pPr algn="l" rtl="0" fontAlgn="base">
        <a:spcBef>
          <a:spcPct val="0"/>
        </a:spcBef>
        <a:spcAft>
          <a:spcPct val="0"/>
        </a:spcAft>
        <a:buClr>
          <a:schemeClr val="tx1"/>
        </a:buClr>
        <a:defRPr sz="3200">
          <a:solidFill>
            <a:schemeClr val="tx1"/>
          </a:solidFill>
          <a:latin typeface="Arial" panose="020B0604020202020204" pitchFamily="34" charset="0"/>
        </a:defRPr>
      </a:lvl5pPr>
      <a:lvl6pPr marL="457200" algn="l" rtl="0" fontAlgn="base">
        <a:spcBef>
          <a:spcPct val="0"/>
        </a:spcBef>
        <a:spcAft>
          <a:spcPct val="0"/>
        </a:spcAft>
        <a:buClr>
          <a:schemeClr val="tx1"/>
        </a:buClr>
        <a:defRPr sz="3200">
          <a:solidFill>
            <a:schemeClr val="tx1"/>
          </a:solidFill>
          <a:latin typeface="Arial" panose="020B0604020202020204" pitchFamily="34" charset="0"/>
        </a:defRPr>
      </a:lvl6pPr>
      <a:lvl7pPr marL="914400" algn="l" rtl="0" fontAlgn="base">
        <a:spcBef>
          <a:spcPct val="0"/>
        </a:spcBef>
        <a:spcAft>
          <a:spcPct val="0"/>
        </a:spcAft>
        <a:buClr>
          <a:schemeClr val="tx1"/>
        </a:buClr>
        <a:defRPr sz="3200">
          <a:solidFill>
            <a:schemeClr val="tx1"/>
          </a:solidFill>
          <a:latin typeface="Arial" panose="020B0604020202020204" pitchFamily="34" charset="0"/>
        </a:defRPr>
      </a:lvl7pPr>
      <a:lvl8pPr marL="1371600" algn="l" rtl="0" fontAlgn="base">
        <a:spcBef>
          <a:spcPct val="0"/>
        </a:spcBef>
        <a:spcAft>
          <a:spcPct val="0"/>
        </a:spcAft>
        <a:buClr>
          <a:schemeClr val="tx1"/>
        </a:buClr>
        <a:defRPr sz="3200">
          <a:solidFill>
            <a:schemeClr val="tx1"/>
          </a:solidFill>
          <a:latin typeface="Arial" panose="020B0604020202020204" pitchFamily="34" charset="0"/>
        </a:defRPr>
      </a:lvl8pPr>
      <a:lvl9pPr marL="1828800" algn="l" rtl="0" fontAlgn="base">
        <a:spcBef>
          <a:spcPct val="0"/>
        </a:spcBef>
        <a:spcAft>
          <a:spcPct val="0"/>
        </a:spcAft>
        <a:buClr>
          <a:schemeClr val="tx1"/>
        </a:buClr>
        <a:defRPr sz="3200">
          <a:solidFill>
            <a:schemeClr val="tx1"/>
          </a:solidFill>
          <a:latin typeface="Arial" panose="020B0604020202020204" pitchFamily="34" charset="0"/>
        </a:defRPr>
      </a:lvl9pPr>
    </p:titleStyle>
    <p:bodyStyle>
      <a:lvl1pPr marL="342900" indent="-342900" algn="l" rtl="0" fontAlgn="base">
        <a:spcBef>
          <a:spcPct val="20000"/>
        </a:spcBef>
        <a:spcAft>
          <a:spcPct val="0"/>
        </a:spcAft>
        <a:buClr>
          <a:schemeClr val="tx1"/>
        </a:buClr>
        <a:buChar char="•"/>
        <a:defRPr sz="2400" kern="12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400" kern="1200">
          <a:solidFill>
            <a:schemeClr val="tx1"/>
          </a:solidFill>
          <a:latin typeface="+mn-lt"/>
          <a:ea typeface="+mn-ea"/>
          <a:cs typeface="+mn-cs"/>
        </a:defRPr>
      </a:lvl2pPr>
      <a:lvl3pPr marL="1143000" indent="-228600" algn="l" rtl="0" fontAlgn="base">
        <a:spcBef>
          <a:spcPct val="20000"/>
        </a:spcBef>
        <a:spcAft>
          <a:spcPct val="0"/>
        </a:spcAft>
        <a:buClr>
          <a:schemeClr val="tx1"/>
        </a:buClr>
        <a:buChar char="•"/>
        <a:defRPr sz="2400" kern="1200">
          <a:solidFill>
            <a:schemeClr val="tx1"/>
          </a:solidFill>
          <a:latin typeface="+mn-lt"/>
          <a:ea typeface="+mn-ea"/>
          <a:cs typeface="+mn-cs"/>
        </a:defRPr>
      </a:lvl3pPr>
      <a:lvl4pPr marL="1600200" indent="-228600" algn="l" rtl="0" fontAlgn="base">
        <a:spcBef>
          <a:spcPct val="20000"/>
        </a:spcBef>
        <a:spcAft>
          <a:spcPct val="0"/>
        </a:spcAft>
        <a:buClr>
          <a:schemeClr val="tx1"/>
        </a:buClr>
        <a:buChar char="•"/>
        <a:defRPr sz="2400" kern="1200">
          <a:solidFill>
            <a:schemeClr val="tx1"/>
          </a:solidFill>
          <a:latin typeface="+mn-lt"/>
          <a:ea typeface="+mn-ea"/>
          <a:cs typeface="+mn-cs"/>
        </a:defRPr>
      </a:lvl4pPr>
      <a:lvl5pPr marL="2057400" indent="-228600" algn="l" rtl="0" fontAlgn="base">
        <a:spcBef>
          <a:spcPct val="20000"/>
        </a:spcBef>
        <a:spcAft>
          <a:spcPct val="0"/>
        </a:spcAft>
        <a:buClr>
          <a:schemeClr val="tx1"/>
        </a:buClr>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quizlet.com/class/3598088/" TargetMode="Externa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13.xml"/><Relationship Id="rId1" Type="http://schemas.openxmlformats.org/officeDocument/2006/relationships/video" Target="https://www.youtube.com/embed/tEPd98CbbMk"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hyperlink" Target="http://dos.myflorida.com/florida-facts/florida-history/a-brief-history/european-exploration-and-colonization/" TargetMode="External"/><Relationship Id="rId2" Type="http://schemas.openxmlformats.org/officeDocument/2006/relationships/hyperlink" Target="http://dos.myflorida.com/florida-facts/florida-history/a-brief-history/early-human-inhabitants/" TargetMode="External"/><Relationship Id="rId1" Type="http://schemas.openxmlformats.org/officeDocument/2006/relationships/slideLayout" Target="../slideLayouts/slideLayout13.xml"/><Relationship Id="rId4" Type="http://schemas.openxmlformats.org/officeDocument/2006/relationships/hyperlink" Target="http://dos.myflorida.com/florida-facts/florida-history/a-brief-history/territorial-period/"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s://en.wikipedia.org/wiki/US_Army" TargetMode="External"/><Relationship Id="rId3" Type="http://schemas.openxmlformats.org/officeDocument/2006/relationships/hyperlink" Target="https://en.wikipedia.org/wiki/Florida" TargetMode="External"/><Relationship Id="rId7" Type="http://schemas.openxmlformats.org/officeDocument/2006/relationships/hyperlink" Target="https://en.wikipedia.org/wiki/United_States" TargetMode="External"/><Relationship Id="rId2" Type="http://schemas.openxmlformats.org/officeDocument/2006/relationships/hyperlink" Target="http://dos.myflorida.com/florida-facts/florida-history/a-brief-history/statehood/" TargetMode="External"/><Relationship Id="rId1" Type="http://schemas.openxmlformats.org/officeDocument/2006/relationships/slideLayout" Target="../slideLayouts/slideLayout13.xml"/><Relationship Id="rId6" Type="http://schemas.openxmlformats.org/officeDocument/2006/relationships/hyperlink" Target="https://en.wikipedia.org/wiki/African_Americans" TargetMode="External"/><Relationship Id="rId5" Type="http://schemas.openxmlformats.org/officeDocument/2006/relationships/hyperlink" Target="https://en.wikipedia.org/wiki/Native_Americans_in_the_United_States" TargetMode="External"/><Relationship Id="rId4" Type="http://schemas.openxmlformats.org/officeDocument/2006/relationships/hyperlink" Target="https://en.wikipedia.org/wiki/Seminole" TargetMode="External"/><Relationship Id="rId9" Type="http://schemas.openxmlformats.org/officeDocument/2006/relationships/hyperlink" Target="http://dos.myflorida.com/florida-facts/florida-history/a-brief-history/civil-war-and-reconstruction/"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dos.myflorida.com/florida-facts/florida-history/a-brief-history/the-great-depression-in-florida/" TargetMode="External"/><Relationship Id="rId2" Type="http://schemas.openxmlformats.org/officeDocument/2006/relationships/hyperlink" Target="http://dos.myflorida.com/florida-facts/florida-history/a-brief-history/florida-development/" TargetMode="External"/><Relationship Id="rId1" Type="http://schemas.openxmlformats.org/officeDocument/2006/relationships/slideLayout" Target="../slideLayouts/slideLayout13.xml"/><Relationship Id="rId4" Type="http://schemas.openxmlformats.org/officeDocument/2006/relationships/hyperlink" Target="http://dos.myflorida.com/florida-facts/florida-history/a-brief-history/world-war-ii-and-post-war-bo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3.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ctrTitle"/>
          </p:nvPr>
        </p:nvSpPr>
        <p:spPr>
          <a:xfrm>
            <a:off x="850900" y="2130425"/>
            <a:ext cx="6651625" cy="1470025"/>
          </a:xfrm>
        </p:spPr>
        <p:txBody>
          <a:bodyPr/>
          <a:lstStyle/>
          <a:p>
            <a:r>
              <a:rPr lang="en-US" b="1" u="sng" dirty="0"/>
              <a:t>Decoding the Facts: FTCE Social Science Review</a:t>
            </a:r>
            <a:endParaRPr lang="en-US" altLang="en-US" b="1" u="sng" dirty="0"/>
          </a:p>
        </p:txBody>
      </p:sp>
      <p:sp>
        <p:nvSpPr>
          <p:cNvPr id="52227" name="Rectangle 3"/>
          <p:cNvSpPr>
            <a:spLocks noGrp="1" noChangeArrowheads="1"/>
          </p:cNvSpPr>
          <p:nvPr>
            <p:ph type="subTitle" idx="1"/>
          </p:nvPr>
        </p:nvSpPr>
        <p:spPr>
          <a:xfrm>
            <a:off x="923925" y="3848100"/>
            <a:ext cx="4114800" cy="1752600"/>
          </a:xfrm>
        </p:spPr>
        <p:txBody>
          <a:bodyPr/>
          <a:lstStyle/>
          <a:p>
            <a:r>
              <a:rPr lang="en-US" dirty="0"/>
              <a:t>FTCE Elementary Education K-6 Subject Area Exam Social Sciences Workshop</a:t>
            </a:r>
            <a:endParaRPr lang="en-US" altLang="en-US"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Competency 3</a:t>
            </a:r>
          </a:p>
        </p:txBody>
      </p:sp>
      <p:sp>
        <p:nvSpPr>
          <p:cNvPr id="3" name="Content Placeholder 2"/>
          <p:cNvSpPr>
            <a:spLocks noGrp="1"/>
          </p:cNvSpPr>
          <p:nvPr>
            <p:ph idx="1"/>
          </p:nvPr>
        </p:nvSpPr>
        <p:spPr/>
        <p:txBody>
          <a:bodyPr/>
          <a:lstStyle/>
          <a:p>
            <a:r>
              <a:rPr lang="en-US" dirty="0"/>
              <a:t>People, Places, &amp; Environment = Geography 18% of Subtest</a:t>
            </a:r>
          </a:p>
          <a:p>
            <a:pPr marL="0" indent="0">
              <a:buNone/>
            </a:pPr>
            <a:r>
              <a:rPr lang="en-US" dirty="0"/>
              <a:t>EXAMPLE</a:t>
            </a:r>
          </a:p>
          <a:p>
            <a:pPr marL="0" indent="0">
              <a:buNone/>
            </a:pPr>
            <a:r>
              <a:rPr lang="en-US" dirty="0"/>
              <a:t>The formal name the United States of America denotes which type of region? </a:t>
            </a:r>
          </a:p>
          <a:p>
            <a:pPr marL="457200" indent="-457200">
              <a:buAutoNum type="alphaUcPeriod"/>
            </a:pPr>
            <a:r>
              <a:rPr lang="en-US" dirty="0"/>
              <a:t>language </a:t>
            </a:r>
          </a:p>
          <a:p>
            <a:pPr marL="457200" indent="-457200">
              <a:buAutoNum type="alphaUcPeriod"/>
            </a:pPr>
            <a:r>
              <a:rPr lang="en-US" dirty="0"/>
              <a:t>religious </a:t>
            </a:r>
          </a:p>
          <a:p>
            <a:pPr marL="457200" indent="-457200">
              <a:buAutoNum type="alphaUcPeriod"/>
            </a:pPr>
            <a:r>
              <a:rPr lang="en-US" dirty="0"/>
              <a:t>political </a:t>
            </a:r>
          </a:p>
          <a:p>
            <a:pPr marL="457200" indent="-457200">
              <a:buAutoNum type="alphaUcPeriod"/>
            </a:pPr>
            <a:r>
              <a:rPr lang="en-US" dirty="0"/>
              <a:t>climate</a:t>
            </a:r>
          </a:p>
        </p:txBody>
      </p:sp>
    </p:spTree>
    <p:extLst>
      <p:ext uri="{BB962C8B-B14F-4D97-AF65-F5344CB8AC3E}">
        <p14:creationId xmlns:p14="http://schemas.microsoft.com/office/powerpoint/2010/main" val="49532501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Competency 4</a:t>
            </a:r>
          </a:p>
        </p:txBody>
      </p:sp>
      <p:sp>
        <p:nvSpPr>
          <p:cNvPr id="3" name="Content Placeholder 2"/>
          <p:cNvSpPr>
            <a:spLocks noGrp="1"/>
          </p:cNvSpPr>
          <p:nvPr>
            <p:ph idx="1"/>
          </p:nvPr>
        </p:nvSpPr>
        <p:spPr/>
        <p:txBody>
          <a:bodyPr/>
          <a:lstStyle/>
          <a:p>
            <a:r>
              <a:rPr lang="en-US" dirty="0"/>
              <a:t>Government &amp; The Citizen = Civics, 20% of Subtest</a:t>
            </a:r>
          </a:p>
          <a:p>
            <a:pPr marL="0" indent="0">
              <a:buNone/>
            </a:pPr>
            <a:r>
              <a:rPr lang="en-US" dirty="0"/>
              <a:t>EXAMPLE</a:t>
            </a:r>
          </a:p>
          <a:p>
            <a:pPr marL="0" indent="0">
              <a:buNone/>
            </a:pPr>
            <a:r>
              <a:rPr lang="en-US" dirty="0"/>
              <a:t>Over the course of U.S. history, six constitutional amendments have expanded voting rights to more citizens to include African Americans, women, and young citizens. Which amendment specifically gave women the right to vote? </a:t>
            </a:r>
          </a:p>
          <a:p>
            <a:pPr marL="457200" indent="-457200">
              <a:buAutoNum type="alphaUcPeriod"/>
            </a:pPr>
            <a:r>
              <a:rPr lang="en-US" dirty="0"/>
              <a:t>Fifteenth amendment </a:t>
            </a:r>
          </a:p>
          <a:p>
            <a:pPr marL="457200" indent="-457200">
              <a:buAutoNum type="alphaUcPeriod"/>
            </a:pPr>
            <a:r>
              <a:rPr lang="en-US" dirty="0"/>
              <a:t>Nineteenth amendment </a:t>
            </a:r>
          </a:p>
          <a:p>
            <a:pPr marL="457200" indent="-457200">
              <a:buAutoNum type="alphaUcPeriod"/>
            </a:pPr>
            <a:r>
              <a:rPr lang="en-US" dirty="0"/>
              <a:t>Twenty-fourth amendment </a:t>
            </a:r>
          </a:p>
          <a:p>
            <a:pPr marL="457200" indent="-457200">
              <a:buAutoNum type="alphaUcPeriod"/>
            </a:pPr>
            <a:r>
              <a:rPr lang="en-US" dirty="0"/>
              <a:t>Twenty-sixth amendment</a:t>
            </a:r>
          </a:p>
        </p:txBody>
      </p:sp>
    </p:spTree>
    <p:extLst>
      <p:ext uri="{BB962C8B-B14F-4D97-AF65-F5344CB8AC3E}">
        <p14:creationId xmlns:p14="http://schemas.microsoft.com/office/powerpoint/2010/main" val="159640049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Competency 5</a:t>
            </a:r>
          </a:p>
        </p:txBody>
      </p:sp>
      <p:sp>
        <p:nvSpPr>
          <p:cNvPr id="3" name="Content Placeholder 2"/>
          <p:cNvSpPr>
            <a:spLocks noGrp="1"/>
          </p:cNvSpPr>
          <p:nvPr>
            <p:ph idx="1"/>
          </p:nvPr>
        </p:nvSpPr>
        <p:spPr/>
        <p:txBody>
          <a:bodyPr/>
          <a:lstStyle/>
          <a:p>
            <a:r>
              <a:rPr lang="en-US" dirty="0"/>
              <a:t>Production, Distribution, &amp; Consumption = Economics, 17% of Subtest</a:t>
            </a:r>
          </a:p>
          <a:p>
            <a:pPr marL="0" indent="0">
              <a:buNone/>
            </a:pPr>
            <a:r>
              <a:rPr lang="en-US" dirty="0"/>
              <a:t>EXAMPLE</a:t>
            </a:r>
          </a:p>
          <a:p>
            <a:pPr marL="0" indent="0">
              <a:buNone/>
            </a:pPr>
            <a:r>
              <a:rPr lang="en-US" dirty="0"/>
              <a:t>The Latin phrase caveat emptor encourages consumers to A. use comparison shopping to get the best prices. </a:t>
            </a:r>
          </a:p>
          <a:p>
            <a:pPr marL="0" indent="0">
              <a:buNone/>
            </a:pPr>
            <a:r>
              <a:rPr lang="en-US" dirty="0"/>
              <a:t>B. avoid using credit to buy products. </a:t>
            </a:r>
          </a:p>
          <a:p>
            <a:pPr marL="0" indent="0">
              <a:buNone/>
            </a:pPr>
            <a:r>
              <a:rPr lang="en-US" dirty="0"/>
              <a:t>C. refuse to buy items on impulse or hunches. </a:t>
            </a:r>
          </a:p>
          <a:p>
            <a:pPr marL="0" indent="0">
              <a:buNone/>
            </a:pPr>
            <a:r>
              <a:rPr lang="en-US" dirty="0"/>
              <a:t>D. examine products carefully before purchasing.</a:t>
            </a:r>
          </a:p>
        </p:txBody>
      </p:sp>
    </p:spTree>
    <p:extLst>
      <p:ext uri="{BB962C8B-B14F-4D97-AF65-F5344CB8AC3E}">
        <p14:creationId xmlns:p14="http://schemas.microsoft.com/office/powerpoint/2010/main" val="48742572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some test taking strategies that you have used in the past?</a:t>
            </a:r>
          </a:p>
        </p:txBody>
      </p:sp>
      <p:sp>
        <p:nvSpPr>
          <p:cNvPr id="3" name="Content Placeholder 2"/>
          <p:cNvSpPr>
            <a:spLocks noGrp="1"/>
          </p:cNvSpPr>
          <p:nvPr>
            <p:ph idx="1"/>
          </p:nvPr>
        </p:nvSpPr>
        <p:spPr/>
        <p:txBody>
          <a:bodyPr/>
          <a:lstStyle/>
          <a:p>
            <a:r>
              <a:rPr lang="en-US" dirty="0"/>
              <a:t>Turn and Talk with your neighbor about test taking strategies you know about which could apply to this exam.</a:t>
            </a:r>
          </a:p>
        </p:txBody>
      </p:sp>
    </p:spTree>
    <p:extLst>
      <p:ext uri="{BB962C8B-B14F-4D97-AF65-F5344CB8AC3E}">
        <p14:creationId xmlns:p14="http://schemas.microsoft.com/office/powerpoint/2010/main" val="93331198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STRATEGIES</a:t>
            </a:r>
          </a:p>
        </p:txBody>
      </p:sp>
      <p:sp>
        <p:nvSpPr>
          <p:cNvPr id="3" name="Text Placeholder 2"/>
          <p:cNvSpPr>
            <a:spLocks noGrp="1"/>
          </p:cNvSpPr>
          <p:nvPr>
            <p:ph type="body" idx="1"/>
          </p:nvPr>
        </p:nvSpPr>
        <p:spPr/>
        <p:txBody>
          <a:bodyPr/>
          <a:lstStyle/>
          <a:p>
            <a:r>
              <a:rPr lang="en-US" dirty="0"/>
              <a:t>NO SWIMMING</a:t>
            </a:r>
          </a:p>
        </p:txBody>
      </p:sp>
      <p:sp>
        <p:nvSpPr>
          <p:cNvPr id="4" name="Content Placeholder 3"/>
          <p:cNvSpPr>
            <a:spLocks noGrp="1"/>
          </p:cNvSpPr>
          <p:nvPr>
            <p:ph sz="half" idx="2"/>
          </p:nvPr>
        </p:nvSpPr>
        <p:spPr/>
        <p:txBody>
          <a:bodyPr/>
          <a:lstStyle/>
          <a:p>
            <a:r>
              <a:rPr lang="en-US" sz="2000" dirty="0"/>
              <a:t>Tip: It is recommended that you do not try to complete questions in the order they are asked within the subset.</a:t>
            </a:r>
          </a:p>
          <a:p>
            <a:r>
              <a:rPr lang="en-US" sz="2000" dirty="0"/>
              <a:t>Answers questions you know the answers to first, and “mark” questions you may need more time to review and consider to return back to later.</a:t>
            </a:r>
          </a:p>
        </p:txBody>
      </p:sp>
      <p:sp>
        <p:nvSpPr>
          <p:cNvPr id="5" name="Text Placeholder 4"/>
          <p:cNvSpPr>
            <a:spLocks noGrp="1"/>
          </p:cNvSpPr>
          <p:nvPr>
            <p:ph type="body" sz="quarter" idx="3"/>
          </p:nvPr>
        </p:nvSpPr>
        <p:spPr/>
        <p:txBody>
          <a:bodyPr/>
          <a:lstStyle/>
          <a:p>
            <a:r>
              <a:rPr lang="en-US" dirty="0"/>
              <a:t>NO FISHING</a:t>
            </a:r>
          </a:p>
        </p:txBody>
      </p:sp>
      <p:sp>
        <p:nvSpPr>
          <p:cNvPr id="6" name="Content Placeholder 5"/>
          <p:cNvSpPr>
            <a:spLocks noGrp="1"/>
          </p:cNvSpPr>
          <p:nvPr>
            <p:ph sz="quarter" idx="4"/>
          </p:nvPr>
        </p:nvSpPr>
        <p:spPr/>
        <p:txBody>
          <a:bodyPr/>
          <a:lstStyle/>
          <a:p>
            <a:r>
              <a:rPr lang="en-US" dirty="0"/>
              <a:t>Tip: It is recommended that you read the answers first before reading the question.</a:t>
            </a:r>
          </a:p>
          <a:p>
            <a:r>
              <a:rPr lang="en-US" dirty="0"/>
              <a:t> When you review the answers see if you can already identify any outliers in the responses to eliminate. </a:t>
            </a:r>
          </a:p>
        </p:txBody>
      </p:sp>
    </p:spTree>
    <p:extLst>
      <p:ext uri="{BB962C8B-B14F-4D97-AF65-F5344CB8AC3E}">
        <p14:creationId xmlns:p14="http://schemas.microsoft.com/office/powerpoint/2010/main" val="179802526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STRATEGIES</a:t>
            </a:r>
          </a:p>
        </p:txBody>
      </p:sp>
      <p:sp>
        <p:nvSpPr>
          <p:cNvPr id="3" name="Content Placeholder 2"/>
          <p:cNvSpPr>
            <a:spLocks noGrp="1"/>
          </p:cNvSpPr>
          <p:nvPr>
            <p:ph idx="1"/>
          </p:nvPr>
        </p:nvSpPr>
        <p:spPr>
          <a:xfrm>
            <a:off x="455613" y="1417638"/>
            <a:ext cx="8226425" cy="4525963"/>
          </a:xfrm>
        </p:spPr>
        <p:txBody>
          <a:bodyPr/>
          <a:lstStyle/>
          <a:p>
            <a:pPr marL="0" indent="0">
              <a:buNone/>
            </a:pPr>
            <a:r>
              <a:rPr lang="en-US" b="1" dirty="0"/>
              <a:t>P.O.E.- Process of Elimination</a:t>
            </a:r>
          </a:p>
          <a:p>
            <a:r>
              <a:rPr lang="en-US" b="1" i="0" dirty="0">
                <a:solidFill>
                  <a:srgbClr val="333333"/>
                </a:solidFill>
                <a:effectLst/>
                <a:latin typeface="Arvo"/>
              </a:rPr>
              <a:t>Step 1: Eliminate outliers.</a:t>
            </a:r>
            <a:r>
              <a:rPr lang="en-US" b="0" i="0" dirty="0">
                <a:solidFill>
                  <a:srgbClr val="333333"/>
                </a:solidFill>
                <a:effectLst/>
                <a:latin typeface="Open Sans"/>
              </a:rPr>
              <a:t> Outliers are answer choices that lie outside of the realm of plausibility. Test-makers usually include one answer choice that is obviously wrong, sometimes even a little silly. Eliminate this one. Also look for answer choices that sound perfectly fine, but don’t answer the question asked.</a:t>
            </a:r>
          </a:p>
          <a:p>
            <a:r>
              <a:rPr lang="en-US" b="0" i="0" dirty="0">
                <a:solidFill>
                  <a:srgbClr val="333333"/>
                </a:solidFill>
                <a:effectLst/>
                <a:latin typeface="Open Sans"/>
              </a:rPr>
              <a:t> </a:t>
            </a:r>
            <a:r>
              <a:rPr lang="en-US" b="1" i="0" dirty="0">
                <a:solidFill>
                  <a:srgbClr val="333333"/>
                </a:solidFill>
                <a:effectLst/>
                <a:latin typeface="Arvo"/>
              </a:rPr>
              <a:t>Step 2: Use your gut feelings to make a quick guess.</a:t>
            </a:r>
            <a:r>
              <a:rPr lang="en-US" b="0" i="0" dirty="0">
                <a:solidFill>
                  <a:srgbClr val="333333"/>
                </a:solidFill>
                <a:effectLst/>
                <a:latin typeface="Open Sans"/>
              </a:rPr>
              <a:t> Unless you’ve been able to eliminate all the answer choices except one, you’ll need to make a guess among the remaining answer choices. Rely on your gut feelings and, whatever you do, don’t spend a lot of time agonizing over it. </a:t>
            </a:r>
            <a:endParaRPr lang="en-US" b="1" dirty="0"/>
          </a:p>
        </p:txBody>
      </p:sp>
    </p:spTree>
    <p:extLst>
      <p:ext uri="{BB962C8B-B14F-4D97-AF65-F5344CB8AC3E}">
        <p14:creationId xmlns:p14="http://schemas.microsoft.com/office/powerpoint/2010/main" val="114183815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STRATEGIES</a:t>
            </a:r>
            <a:br>
              <a:rPr lang="en-US" dirty="0"/>
            </a:br>
            <a:r>
              <a:rPr lang="en-US" dirty="0"/>
              <a:t>Questions to ask yourself…</a:t>
            </a:r>
          </a:p>
        </p:txBody>
      </p:sp>
      <p:sp>
        <p:nvSpPr>
          <p:cNvPr id="3" name="Content Placeholder 2"/>
          <p:cNvSpPr>
            <a:spLocks noGrp="1"/>
          </p:cNvSpPr>
          <p:nvPr>
            <p:ph idx="1"/>
          </p:nvPr>
        </p:nvSpPr>
        <p:spPr/>
        <p:txBody>
          <a:bodyPr/>
          <a:lstStyle/>
          <a:p>
            <a:r>
              <a:rPr lang="en-US" dirty="0">
                <a:solidFill>
                  <a:srgbClr val="000000"/>
                </a:solidFill>
                <a:latin typeface="georgia" panose="02040502050405020303" pitchFamily="18" charset="0"/>
              </a:rPr>
              <a:t>Does this answer choice respond to the question being asked?</a:t>
            </a:r>
            <a:endParaRPr lang="en-US" b="0" i="0" dirty="0">
              <a:solidFill>
                <a:srgbClr val="303335"/>
              </a:solidFill>
              <a:effectLst/>
              <a:latin typeface="inherit"/>
            </a:endParaRPr>
          </a:p>
          <a:p>
            <a:pPr>
              <a:buFont typeface="Arial" panose="020B0604020202020204" pitchFamily="34" charset="0"/>
              <a:buChar char="•"/>
            </a:pPr>
            <a:r>
              <a:rPr lang="en-US" dirty="0">
                <a:solidFill>
                  <a:srgbClr val="000000"/>
                </a:solidFill>
                <a:latin typeface="georgia" panose="02040502050405020303" pitchFamily="18" charset="0"/>
              </a:rPr>
              <a:t>Do any of the answer choices use words like </a:t>
            </a:r>
            <a:r>
              <a:rPr lang="en-US" b="1" dirty="0">
                <a:solidFill>
                  <a:srgbClr val="000000"/>
                </a:solidFill>
                <a:latin typeface="ProximaNova-Semibold"/>
              </a:rPr>
              <a:t>always</a:t>
            </a:r>
            <a:r>
              <a:rPr lang="en-US" dirty="0">
                <a:solidFill>
                  <a:srgbClr val="000000"/>
                </a:solidFill>
                <a:latin typeface="georgia" panose="02040502050405020303" pitchFamily="18" charset="0"/>
              </a:rPr>
              <a:t>, </a:t>
            </a:r>
            <a:r>
              <a:rPr lang="en-US" b="1" dirty="0">
                <a:solidFill>
                  <a:srgbClr val="000000"/>
                </a:solidFill>
                <a:latin typeface="ProximaNova-Semibold"/>
              </a:rPr>
              <a:t>never</a:t>
            </a:r>
            <a:r>
              <a:rPr lang="en-US" dirty="0">
                <a:solidFill>
                  <a:srgbClr val="000000"/>
                </a:solidFill>
                <a:latin typeface="georgia" panose="02040502050405020303" pitchFamily="18" charset="0"/>
              </a:rPr>
              <a:t>, </a:t>
            </a:r>
            <a:r>
              <a:rPr lang="en-US" b="1" dirty="0">
                <a:solidFill>
                  <a:srgbClr val="000000"/>
                </a:solidFill>
                <a:latin typeface="ProximaNova-Semibold"/>
              </a:rPr>
              <a:t>all</a:t>
            </a:r>
            <a:r>
              <a:rPr lang="en-US" dirty="0">
                <a:solidFill>
                  <a:srgbClr val="000000"/>
                </a:solidFill>
                <a:latin typeface="georgia" panose="02040502050405020303" pitchFamily="18" charset="0"/>
              </a:rPr>
              <a:t>, </a:t>
            </a:r>
            <a:r>
              <a:rPr lang="en-US" b="1" dirty="0">
                <a:solidFill>
                  <a:srgbClr val="000000"/>
                </a:solidFill>
                <a:latin typeface="ProximaNova-Semibold"/>
              </a:rPr>
              <a:t>none</a:t>
            </a:r>
            <a:r>
              <a:rPr lang="en-US" dirty="0">
                <a:solidFill>
                  <a:srgbClr val="000000"/>
                </a:solidFill>
                <a:latin typeface="georgia" panose="02040502050405020303" pitchFamily="18" charset="0"/>
              </a:rPr>
              <a:t>, or </a:t>
            </a:r>
            <a:r>
              <a:rPr lang="en-US" b="1" dirty="0">
                <a:solidFill>
                  <a:srgbClr val="000000"/>
                </a:solidFill>
                <a:latin typeface="ProximaNova-Semibold"/>
              </a:rPr>
              <a:t>absolutely?</a:t>
            </a:r>
            <a:endParaRPr lang="en-US" b="0" i="0" dirty="0">
              <a:solidFill>
                <a:srgbClr val="303335"/>
              </a:solidFill>
              <a:effectLst/>
              <a:latin typeface="inherit"/>
            </a:endParaRPr>
          </a:p>
          <a:p>
            <a:pPr>
              <a:buFont typeface="Arial" panose="020B0604020202020204" pitchFamily="34" charset="0"/>
              <a:buChar char="•"/>
            </a:pPr>
            <a:r>
              <a:rPr lang="en-US" dirty="0">
                <a:solidFill>
                  <a:srgbClr val="000000"/>
                </a:solidFill>
                <a:latin typeface="georgia" panose="02040502050405020303" pitchFamily="18" charset="0"/>
              </a:rPr>
              <a:t>Does this answer choice present an extreme view of information(either extremely positive or extremely negative)?</a:t>
            </a:r>
            <a:endParaRPr lang="en-US" b="0" i="0" dirty="0">
              <a:solidFill>
                <a:srgbClr val="303335"/>
              </a:solidFill>
              <a:effectLst/>
              <a:latin typeface="inherit"/>
            </a:endParaRPr>
          </a:p>
          <a:p>
            <a:pPr marL="0" indent="0">
              <a:buNone/>
            </a:pPr>
            <a:endParaRPr lang="en-US" dirty="0"/>
          </a:p>
        </p:txBody>
      </p:sp>
    </p:spTree>
    <p:extLst>
      <p:ext uri="{BB962C8B-B14F-4D97-AF65-F5344CB8AC3E}">
        <p14:creationId xmlns:p14="http://schemas.microsoft.com/office/powerpoint/2010/main" val="422614011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LETS PLAY A GAME…..</a:t>
            </a:r>
          </a:p>
        </p:txBody>
      </p:sp>
      <p:sp>
        <p:nvSpPr>
          <p:cNvPr id="3" name="Content Placeholder 2"/>
          <p:cNvSpPr>
            <a:spLocks noGrp="1"/>
          </p:cNvSpPr>
          <p:nvPr>
            <p:ph idx="1"/>
          </p:nvPr>
        </p:nvSpPr>
        <p:spPr/>
        <p:txBody>
          <a:bodyPr/>
          <a:lstStyle/>
          <a:p>
            <a:pPr marL="0" indent="0">
              <a:buNone/>
            </a:pPr>
            <a:r>
              <a:rPr lang="en-US" dirty="0"/>
              <a:t>GET OUT YOUR PHONES….. </a:t>
            </a:r>
          </a:p>
          <a:p>
            <a:pPr marL="0" indent="0">
              <a:buNone/>
            </a:pPr>
            <a:endParaRPr lang="en-US" dirty="0"/>
          </a:p>
          <a:p>
            <a:pPr marL="0" indent="0">
              <a:buNone/>
            </a:pPr>
            <a:endParaRPr lang="en-US" dirty="0"/>
          </a:p>
          <a:p>
            <a:pPr marL="0" indent="0">
              <a:buNone/>
            </a:pPr>
            <a:endParaRPr lang="en-US" dirty="0"/>
          </a:p>
          <a:p>
            <a:pPr marL="0" indent="0">
              <a:buNone/>
            </a:pPr>
            <a:r>
              <a:rPr lang="en-US" dirty="0"/>
              <a:t>***If you do not have access to a phone, share with a neighbor.</a:t>
            </a:r>
          </a:p>
        </p:txBody>
      </p:sp>
    </p:spTree>
    <p:extLst>
      <p:ext uri="{BB962C8B-B14F-4D97-AF65-F5344CB8AC3E}">
        <p14:creationId xmlns:p14="http://schemas.microsoft.com/office/powerpoint/2010/main" val="110418001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a:t>
            </a:r>
          </a:p>
        </p:txBody>
      </p:sp>
      <p:sp>
        <p:nvSpPr>
          <p:cNvPr id="3" name="Content Placeholder 2"/>
          <p:cNvSpPr>
            <a:spLocks noGrp="1"/>
          </p:cNvSpPr>
          <p:nvPr>
            <p:ph idx="1"/>
          </p:nvPr>
        </p:nvSpPr>
        <p:spPr/>
        <p:txBody>
          <a:bodyPr/>
          <a:lstStyle/>
          <a:p>
            <a:r>
              <a:rPr lang="en-US" dirty="0"/>
              <a:t>The United States Constitution defines some powers as shared concurrently between the states and the federal government. Which of the following powers are concurrent powers? </a:t>
            </a:r>
          </a:p>
          <a:p>
            <a:pPr marL="514350" indent="-514350">
              <a:buAutoNum type="romanUcPeriod"/>
            </a:pPr>
            <a:r>
              <a:rPr lang="en-US" dirty="0"/>
              <a:t>To lay and collect taxes </a:t>
            </a:r>
          </a:p>
          <a:p>
            <a:pPr marL="514350" indent="-514350">
              <a:buAutoNum type="romanUcPeriod"/>
            </a:pPr>
            <a:r>
              <a:rPr lang="en-US" dirty="0"/>
              <a:t>To regulate commerce </a:t>
            </a:r>
          </a:p>
          <a:p>
            <a:pPr marL="514350" indent="-514350">
              <a:buAutoNum type="romanUcPeriod"/>
            </a:pPr>
            <a:r>
              <a:rPr lang="en-US" dirty="0"/>
              <a:t>To establish post offices </a:t>
            </a:r>
          </a:p>
          <a:p>
            <a:pPr marL="514350" indent="-514350">
              <a:buAutoNum type="romanUcPeriod"/>
            </a:pPr>
            <a:r>
              <a:rPr lang="en-US" dirty="0"/>
              <a:t>To borrow money </a:t>
            </a:r>
          </a:p>
          <a:p>
            <a:pPr marL="0" indent="0">
              <a:buNone/>
            </a:pPr>
            <a:r>
              <a:rPr lang="en-US" dirty="0"/>
              <a:t>(A) I and II (B) II and III (C) III and IV (D) I and IV</a:t>
            </a:r>
          </a:p>
        </p:txBody>
      </p:sp>
    </p:spTree>
    <p:extLst>
      <p:ext uri="{BB962C8B-B14F-4D97-AF65-F5344CB8AC3E}">
        <p14:creationId xmlns:p14="http://schemas.microsoft.com/office/powerpoint/2010/main" val="133332706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a:t>
            </a:r>
          </a:p>
        </p:txBody>
      </p:sp>
      <p:sp>
        <p:nvSpPr>
          <p:cNvPr id="3" name="Content Placeholder 2"/>
          <p:cNvSpPr>
            <a:spLocks noGrp="1"/>
          </p:cNvSpPr>
          <p:nvPr>
            <p:ph idx="1"/>
          </p:nvPr>
        </p:nvSpPr>
        <p:spPr/>
        <p:txBody>
          <a:bodyPr/>
          <a:lstStyle/>
          <a:p>
            <a:pPr marL="0" indent="0">
              <a:buNone/>
            </a:pPr>
            <a:r>
              <a:rPr lang="en-US" dirty="0"/>
              <a:t>ANSWER</a:t>
            </a:r>
          </a:p>
          <a:p>
            <a:pPr marL="0" indent="0">
              <a:buNone/>
            </a:pPr>
            <a:r>
              <a:rPr lang="en-US" dirty="0"/>
              <a:t>D) Both state and federal governments have the power to lay and collect taxes and to borrow money. </a:t>
            </a:r>
          </a:p>
        </p:txBody>
      </p:sp>
    </p:spTree>
    <p:extLst>
      <p:ext uri="{BB962C8B-B14F-4D97-AF65-F5344CB8AC3E}">
        <p14:creationId xmlns:p14="http://schemas.microsoft.com/office/powerpoint/2010/main" val="262605587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292100" y="274638"/>
            <a:ext cx="8728075" cy="1143000"/>
          </a:xfrm>
        </p:spPr>
        <p:txBody>
          <a:bodyPr/>
          <a:lstStyle/>
          <a:p>
            <a:r>
              <a:rPr lang="en-US" altLang="en-US" dirty="0"/>
              <a:t>Workshop Sequence</a:t>
            </a:r>
          </a:p>
        </p:txBody>
      </p:sp>
      <p:sp>
        <p:nvSpPr>
          <p:cNvPr id="53251" name="Rectangle 3"/>
          <p:cNvSpPr>
            <a:spLocks noGrp="1" noChangeArrowheads="1"/>
          </p:cNvSpPr>
          <p:nvPr>
            <p:ph type="body" idx="1"/>
          </p:nvPr>
        </p:nvSpPr>
        <p:spPr>
          <a:xfrm>
            <a:off x="292100" y="1600200"/>
            <a:ext cx="8728075" cy="4525963"/>
          </a:xfrm>
        </p:spPr>
        <p:txBody>
          <a:bodyPr/>
          <a:lstStyle/>
          <a:p>
            <a:r>
              <a:rPr lang="en-US" dirty="0"/>
              <a:t>Introductions, Survey, Practice Questions </a:t>
            </a:r>
          </a:p>
          <a:p>
            <a:r>
              <a:rPr lang="en-US" dirty="0"/>
              <a:t>FTCE Subject Area Elementary Education (K-6) Exam Basics </a:t>
            </a:r>
          </a:p>
          <a:p>
            <a:r>
              <a:rPr lang="en-US" dirty="0"/>
              <a:t>Orientation to Social Sciences Subtest </a:t>
            </a:r>
          </a:p>
          <a:p>
            <a:r>
              <a:rPr lang="en-US" dirty="0"/>
              <a:t>Competencies </a:t>
            </a:r>
          </a:p>
          <a:p>
            <a:r>
              <a:rPr lang="en-US" dirty="0"/>
              <a:t>Sample Questions </a:t>
            </a:r>
          </a:p>
          <a:p>
            <a:r>
              <a:rPr lang="en-US" dirty="0"/>
              <a:t>Resources</a:t>
            </a:r>
          </a:p>
          <a:p>
            <a:r>
              <a:rPr lang="en-US" dirty="0"/>
              <a:t>Question and Answer Session </a:t>
            </a:r>
          </a:p>
          <a:p>
            <a:r>
              <a:rPr lang="en-US" dirty="0"/>
              <a:t>Exit Survey and Additional Support</a:t>
            </a:r>
            <a:endParaRPr lang="en-US" alt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a:t>
            </a:r>
          </a:p>
        </p:txBody>
      </p:sp>
      <p:sp>
        <p:nvSpPr>
          <p:cNvPr id="3" name="Content Placeholder 2"/>
          <p:cNvSpPr>
            <a:spLocks noGrp="1"/>
          </p:cNvSpPr>
          <p:nvPr>
            <p:ph idx="1"/>
          </p:nvPr>
        </p:nvSpPr>
        <p:spPr/>
        <p:txBody>
          <a:bodyPr/>
          <a:lstStyle/>
          <a:p>
            <a:r>
              <a:rPr lang="en-US" dirty="0"/>
              <a:t>The drought of the 1930s that spanned a large area from Texas to North Dakota was caused by </a:t>
            </a:r>
          </a:p>
          <a:p>
            <a:pPr marL="514350" indent="-514350">
              <a:buAutoNum type="romanUcPeriod"/>
            </a:pPr>
            <a:r>
              <a:rPr lang="en-US" dirty="0"/>
              <a:t>overgrazing and overuse of farmland </a:t>
            </a:r>
          </a:p>
          <a:p>
            <a:pPr marL="514350" indent="-514350">
              <a:buAutoNum type="romanUcPeriod"/>
            </a:pPr>
            <a:r>
              <a:rPr lang="en-US" dirty="0"/>
              <a:t>natural phenomena, such as below-average rainfall and wind erosion </a:t>
            </a:r>
          </a:p>
          <a:p>
            <a:pPr marL="514350" indent="-514350">
              <a:buAutoNum type="romanUcPeriod"/>
            </a:pPr>
            <a:r>
              <a:rPr lang="en-US" dirty="0"/>
              <a:t>environmental factors, such as changes in the jet stream </a:t>
            </a:r>
          </a:p>
          <a:p>
            <a:pPr marL="514350" indent="-514350">
              <a:buAutoNum type="romanUcPeriod"/>
            </a:pPr>
            <a:r>
              <a:rPr lang="en-US" dirty="0"/>
              <a:t>the lack of government subsidies for new irrigation technology </a:t>
            </a:r>
          </a:p>
          <a:p>
            <a:pPr marL="0" indent="0">
              <a:buNone/>
            </a:pPr>
            <a:r>
              <a:rPr lang="en-US" dirty="0"/>
              <a:t>(A) I and II (B) II and III (C) I and III (D) II and IV</a:t>
            </a:r>
          </a:p>
        </p:txBody>
      </p:sp>
    </p:spTree>
    <p:extLst>
      <p:ext uri="{BB962C8B-B14F-4D97-AF65-F5344CB8AC3E}">
        <p14:creationId xmlns:p14="http://schemas.microsoft.com/office/powerpoint/2010/main" val="409633316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a:t>
            </a:r>
          </a:p>
        </p:txBody>
      </p:sp>
      <p:sp>
        <p:nvSpPr>
          <p:cNvPr id="3" name="Content Placeholder 2"/>
          <p:cNvSpPr>
            <a:spLocks noGrp="1"/>
          </p:cNvSpPr>
          <p:nvPr>
            <p:ph idx="1"/>
          </p:nvPr>
        </p:nvSpPr>
        <p:spPr/>
        <p:txBody>
          <a:bodyPr/>
          <a:lstStyle/>
          <a:p>
            <a:pPr marL="0" indent="0">
              <a:buNone/>
            </a:pPr>
            <a:r>
              <a:rPr lang="en-US" dirty="0"/>
              <a:t>ANSWER-</a:t>
            </a:r>
          </a:p>
          <a:p>
            <a:pPr marL="0" indent="0">
              <a:buNone/>
            </a:pPr>
            <a:endParaRPr lang="en-US" dirty="0"/>
          </a:p>
          <a:p>
            <a:pPr marL="0" indent="0">
              <a:buNone/>
            </a:pPr>
            <a:r>
              <a:rPr lang="en-US" dirty="0"/>
              <a:t>A. overgrazing and overuse of farmland and natural phenomena, such as below-average rainfall and wind erosion </a:t>
            </a:r>
          </a:p>
          <a:p>
            <a:pPr marL="0" indent="0">
              <a:buNone/>
            </a:pPr>
            <a:endParaRPr lang="en-US" dirty="0"/>
          </a:p>
        </p:txBody>
      </p:sp>
    </p:spTree>
    <p:extLst>
      <p:ext uri="{BB962C8B-B14F-4D97-AF65-F5344CB8AC3E}">
        <p14:creationId xmlns:p14="http://schemas.microsoft.com/office/powerpoint/2010/main" val="217326340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a:t>
            </a:r>
          </a:p>
        </p:txBody>
      </p:sp>
      <p:sp>
        <p:nvSpPr>
          <p:cNvPr id="3" name="Content Placeholder 2"/>
          <p:cNvSpPr>
            <a:spLocks noGrp="1"/>
          </p:cNvSpPr>
          <p:nvPr>
            <p:ph idx="1"/>
          </p:nvPr>
        </p:nvSpPr>
        <p:spPr/>
        <p:txBody>
          <a:bodyPr/>
          <a:lstStyle/>
          <a:p>
            <a:r>
              <a:rPr lang="en-US" dirty="0"/>
              <a:t>Which of the following would be considered a primary source in researching the factors that influenced U.S. involvement in the Korean War? </a:t>
            </a:r>
          </a:p>
          <a:p>
            <a:pPr marL="514350" indent="-514350">
              <a:buAutoNum type="romanUcPeriod"/>
            </a:pPr>
            <a:r>
              <a:rPr lang="en-US" dirty="0"/>
              <a:t>The personal correspondence of an officer stationed in Korea. </a:t>
            </a:r>
          </a:p>
          <a:p>
            <a:pPr marL="514350" indent="-514350">
              <a:buAutoNum type="romanUcPeriod"/>
            </a:pPr>
            <a:r>
              <a:rPr lang="en-US" dirty="0"/>
              <a:t>A biography of Harry S. Truman by David McCullough, published in 1993. Diagnostic Test 9 </a:t>
            </a:r>
          </a:p>
          <a:p>
            <a:pPr marL="514350" indent="-514350">
              <a:buAutoNum type="romanUcPeriod"/>
            </a:pPr>
            <a:r>
              <a:rPr lang="en-US" dirty="0"/>
              <a:t>A journal article about the beginning of the Korean War by a noted scholar. </a:t>
            </a:r>
          </a:p>
          <a:p>
            <a:pPr marL="514350" indent="-514350">
              <a:buAutoNum type="romanUcPeriod"/>
            </a:pPr>
            <a:r>
              <a:rPr lang="en-US" dirty="0"/>
              <a:t>An interview with Secretary of Defense George Marshall. </a:t>
            </a:r>
          </a:p>
          <a:p>
            <a:pPr marL="0" indent="0">
              <a:buNone/>
            </a:pPr>
            <a:r>
              <a:rPr lang="en-US" dirty="0"/>
              <a:t>(A) I and II (B) II and IV (C) II and III (D) I and IV</a:t>
            </a:r>
          </a:p>
        </p:txBody>
      </p:sp>
    </p:spTree>
    <p:extLst>
      <p:ext uri="{BB962C8B-B14F-4D97-AF65-F5344CB8AC3E}">
        <p14:creationId xmlns:p14="http://schemas.microsoft.com/office/powerpoint/2010/main" val="334145150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a:t>
            </a:r>
          </a:p>
        </p:txBody>
      </p:sp>
      <p:sp>
        <p:nvSpPr>
          <p:cNvPr id="3" name="Content Placeholder 2"/>
          <p:cNvSpPr>
            <a:spLocks noGrp="1"/>
          </p:cNvSpPr>
          <p:nvPr>
            <p:ph idx="1"/>
          </p:nvPr>
        </p:nvSpPr>
        <p:spPr/>
        <p:txBody>
          <a:bodyPr/>
          <a:lstStyle/>
          <a:p>
            <a:r>
              <a:rPr lang="en-US" dirty="0"/>
              <a:t>ANSWER-</a:t>
            </a:r>
          </a:p>
          <a:p>
            <a:endParaRPr lang="en-US" dirty="0"/>
          </a:p>
          <a:p>
            <a:pPr marL="0" indent="0">
              <a:buNone/>
            </a:pPr>
            <a:r>
              <a:rPr lang="en-US" dirty="0"/>
              <a:t>D- I and IV</a:t>
            </a:r>
          </a:p>
          <a:p>
            <a:pPr marL="0" indent="0">
              <a:buNone/>
            </a:pPr>
            <a:endParaRPr lang="en-US" dirty="0"/>
          </a:p>
          <a:p>
            <a:pPr marL="0" indent="0">
              <a:buNone/>
            </a:pPr>
            <a:r>
              <a:rPr lang="en-US" dirty="0"/>
              <a:t>Why? Involves people who were there and involved with the Korean War.</a:t>
            </a:r>
          </a:p>
        </p:txBody>
      </p:sp>
    </p:spTree>
    <p:extLst>
      <p:ext uri="{BB962C8B-B14F-4D97-AF65-F5344CB8AC3E}">
        <p14:creationId xmlns:p14="http://schemas.microsoft.com/office/powerpoint/2010/main" val="2917563024"/>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PRACTICE</a:t>
            </a:r>
          </a:p>
        </p:txBody>
      </p:sp>
      <p:sp>
        <p:nvSpPr>
          <p:cNvPr id="3" name="Content Placeholder 2"/>
          <p:cNvSpPr>
            <a:spLocks noGrp="1"/>
          </p:cNvSpPr>
          <p:nvPr>
            <p:ph idx="1"/>
          </p:nvPr>
        </p:nvSpPr>
        <p:spPr/>
        <p:txBody>
          <a:bodyPr/>
          <a:lstStyle/>
          <a:p>
            <a:r>
              <a:rPr lang="en-US" dirty="0"/>
              <a:t>Self-assessment </a:t>
            </a:r>
          </a:p>
          <a:p>
            <a:r>
              <a:rPr lang="en-US" dirty="0"/>
              <a:t>Practice </a:t>
            </a:r>
          </a:p>
          <a:p>
            <a:r>
              <a:rPr lang="en-US" dirty="0"/>
              <a:t>Locating resources to help you study </a:t>
            </a:r>
          </a:p>
          <a:p>
            <a:r>
              <a:rPr lang="en-US" dirty="0"/>
              <a:t>Study Guides (Make sure they are recent editions that account for the changes to the exam)</a:t>
            </a:r>
          </a:p>
          <a:p>
            <a:r>
              <a:rPr lang="en-US" dirty="0"/>
              <a:t>Online </a:t>
            </a:r>
            <a:r>
              <a:rPr lang="en-US" dirty="0" err="1"/>
              <a:t>Resources</a:t>
            </a:r>
            <a:r>
              <a:rPr lang="en-US" dirty="0" err="1">
                <a:sym typeface="Wingdings" panose="05000000000000000000" pitchFamily="2" charset="2"/>
              </a:rPr>
              <a:t></a:t>
            </a:r>
            <a:r>
              <a:rPr lang="en-US" dirty="0" err="1"/>
              <a:t>http</a:t>
            </a:r>
            <a:r>
              <a:rPr lang="en-US" dirty="0"/>
              <a:t>://www.fl.nesinc.com/ (for specific questions about the exam)</a:t>
            </a:r>
          </a:p>
          <a:p>
            <a:r>
              <a:rPr lang="en-US" dirty="0"/>
              <a:t>Quizlet-https://quizlet.com/class/3598088/</a:t>
            </a:r>
          </a:p>
          <a:p>
            <a:r>
              <a:rPr lang="en-US" dirty="0"/>
              <a:t>Textbooks (Elementary/Early Middle School)</a:t>
            </a:r>
          </a:p>
        </p:txBody>
      </p:sp>
    </p:spTree>
    <p:extLst>
      <p:ext uri="{BB962C8B-B14F-4D97-AF65-F5344CB8AC3E}">
        <p14:creationId xmlns:p14="http://schemas.microsoft.com/office/powerpoint/2010/main" val="136061967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WORLD</a:t>
            </a:r>
          </a:p>
        </p:txBody>
      </p:sp>
      <p:sp>
        <p:nvSpPr>
          <p:cNvPr id="3" name="Content Placeholder 2"/>
          <p:cNvSpPr>
            <a:spLocks noGrp="1"/>
          </p:cNvSpPr>
          <p:nvPr>
            <p:ph idx="1"/>
          </p:nvPr>
        </p:nvSpPr>
        <p:spPr/>
        <p:txBody>
          <a:bodyPr/>
          <a:lstStyle/>
          <a:p>
            <a:pPr marL="0" indent="0">
              <a:buNone/>
            </a:pPr>
            <a:r>
              <a:rPr lang="en-US" dirty="0"/>
              <a:t>ASK-Who, What, When, Where, Why?</a:t>
            </a:r>
          </a:p>
          <a:p>
            <a:r>
              <a:rPr lang="en-US" dirty="0"/>
              <a:t>Who was Leonardo de Medici? He was born and Florence Italy and became known as a patron of the arts. He came from a banking family and was called “Lorenzo the Magnificent</a:t>
            </a:r>
          </a:p>
          <a:p>
            <a:r>
              <a:rPr lang="en-US" dirty="0"/>
              <a:t>Who was Julius Caesar? Julius Caesar was a ruler of the Roman Empire. Caesar got the throne from Pompey the Great, and was named dictator of Rome for life. However, the following year, a group led by Marcus Brutus stabbed him to death</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1815" y="5143025"/>
            <a:ext cx="1336870" cy="17149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6821" y="5143024"/>
            <a:ext cx="1391265" cy="1714975"/>
          </a:xfrm>
          <a:prstGeom prst="rect">
            <a:avLst/>
          </a:prstGeom>
        </p:spPr>
      </p:pic>
    </p:spTree>
    <p:extLst>
      <p:ext uri="{BB962C8B-B14F-4D97-AF65-F5344CB8AC3E}">
        <p14:creationId xmlns:p14="http://schemas.microsoft.com/office/powerpoint/2010/main" val="1847829728"/>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WORLD</a:t>
            </a:r>
          </a:p>
        </p:txBody>
      </p:sp>
      <p:sp>
        <p:nvSpPr>
          <p:cNvPr id="3" name="Content Placeholder 2"/>
          <p:cNvSpPr>
            <a:spLocks noGrp="1"/>
          </p:cNvSpPr>
          <p:nvPr>
            <p:ph idx="1"/>
          </p:nvPr>
        </p:nvSpPr>
        <p:spPr/>
        <p:txBody>
          <a:bodyPr/>
          <a:lstStyle/>
          <a:p>
            <a:pPr lvl="0">
              <a:buClr>
                <a:srgbClr val="000000"/>
              </a:buClr>
            </a:pPr>
            <a:r>
              <a:rPr lang="en-US" dirty="0">
                <a:solidFill>
                  <a:srgbClr val="000000"/>
                </a:solidFill>
              </a:rPr>
              <a:t>Who is Nelson Mandela? Nelson Mandela is a great moral and political leader. He has spent his life fighting against racial oppression in South Africa, which won him the Nobel Peace Prize and the presidency of his country. He served as head of South Africa's apartheid movement</a:t>
            </a:r>
          </a:p>
          <a:p>
            <a:pPr lvl="0">
              <a:buClr>
                <a:srgbClr val="000000"/>
              </a:buClr>
            </a:pPr>
            <a:r>
              <a:rPr lang="en-US" dirty="0">
                <a:solidFill>
                  <a:srgbClr val="000000"/>
                </a:solidFill>
              </a:rPr>
              <a:t>Siddhartha Gautama- prince born in India, renounced his title and found enlightenment, became “The Buddha”. Wrote the Four Noble Truths and the 8 Fold Path.</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8999" y="5000620"/>
            <a:ext cx="1607665" cy="185738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613" y="5190979"/>
            <a:ext cx="2319716" cy="1599804"/>
          </a:xfrm>
          <a:prstGeom prst="rect">
            <a:avLst/>
          </a:prstGeom>
        </p:spPr>
      </p:pic>
    </p:spTree>
    <p:extLst>
      <p:ext uri="{BB962C8B-B14F-4D97-AF65-F5344CB8AC3E}">
        <p14:creationId xmlns:p14="http://schemas.microsoft.com/office/powerpoint/2010/main" val="162280384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WORLS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28700" y="1600200"/>
            <a:ext cx="6819900" cy="4525963"/>
          </a:xfrm>
        </p:spPr>
      </p:pic>
    </p:spTree>
    <p:extLst>
      <p:ext uri="{BB962C8B-B14F-4D97-AF65-F5344CB8AC3E}">
        <p14:creationId xmlns:p14="http://schemas.microsoft.com/office/powerpoint/2010/main" val="2822222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WORLD</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6950" y="1839119"/>
            <a:ext cx="7422496" cy="4206081"/>
          </a:xfrm>
        </p:spPr>
      </p:pic>
    </p:spTree>
    <p:extLst>
      <p:ext uri="{BB962C8B-B14F-4D97-AF65-F5344CB8AC3E}">
        <p14:creationId xmlns:p14="http://schemas.microsoft.com/office/powerpoint/2010/main" val="3258772135"/>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Keys Essentials to Know- USA</a:t>
            </a: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68825" y="3279997"/>
            <a:ext cx="4037012" cy="3028728"/>
          </a:xfrm>
        </p:spPr>
      </p:pic>
      <p:sp>
        <p:nvSpPr>
          <p:cNvPr id="4" name="Content Placeholder 3"/>
          <p:cNvSpPr>
            <a:spLocks noGrp="1"/>
          </p:cNvSpPr>
          <p:nvPr>
            <p:ph sz="half" idx="2"/>
          </p:nvPr>
        </p:nvSpPr>
        <p:spPr/>
        <p:txBody>
          <a:bodyPr/>
          <a:lstStyle/>
          <a:p>
            <a:r>
              <a:rPr lang="en-US" dirty="0"/>
              <a:t>Matching Game</a:t>
            </a:r>
          </a:p>
          <a:p>
            <a:pPr marL="0" indent="0">
              <a:buNone/>
            </a:pPr>
            <a:r>
              <a:rPr lang="en-US" dirty="0">
                <a:sym typeface="Wingdings" panose="05000000000000000000" pitchFamily="2" charset="2"/>
              </a:rPr>
              <a:t></a:t>
            </a:r>
            <a:r>
              <a:rPr lang="en-US" dirty="0"/>
              <a:t>http://online.seterra.com/</a:t>
            </a:r>
            <a:r>
              <a:rPr lang="en-US" dirty="0" err="1"/>
              <a:t>en</a:t>
            </a:r>
            <a:r>
              <a:rPr lang="en-US" dirty="0"/>
              <a:t>/</a:t>
            </a:r>
            <a:r>
              <a:rPr lang="en-US" dirty="0" err="1"/>
              <a:t>vgp</a:t>
            </a:r>
            <a:r>
              <a:rPr lang="en-US" dirty="0"/>
              <a:t>/3044</a:t>
            </a:r>
          </a:p>
        </p:txBody>
      </p:sp>
      <p:sp>
        <p:nvSpPr>
          <p:cNvPr id="6" name="TextBox 5"/>
          <p:cNvSpPr txBox="1"/>
          <p:nvPr/>
        </p:nvSpPr>
        <p:spPr>
          <a:xfrm>
            <a:off x="711200" y="2324100"/>
            <a:ext cx="3276600" cy="4093428"/>
          </a:xfrm>
          <a:prstGeom prst="rect">
            <a:avLst/>
          </a:prstGeom>
          <a:noFill/>
        </p:spPr>
        <p:txBody>
          <a:bodyPr wrap="square" rtlCol="0">
            <a:spAutoFit/>
          </a:bodyPr>
          <a:lstStyle/>
          <a:p>
            <a:pPr marL="285750" indent="-285750">
              <a:buFont typeface="Arial" panose="020B0604020202020204" pitchFamily="34" charset="0"/>
              <a:buChar char="•"/>
            </a:pPr>
            <a:r>
              <a:rPr lang="en-US" sz="2000" dirty="0"/>
              <a:t>South Carolina</a:t>
            </a:r>
          </a:p>
          <a:p>
            <a:pPr marL="285750" indent="-285750">
              <a:buFont typeface="Arial" panose="020B0604020202020204" pitchFamily="34" charset="0"/>
              <a:buChar char="•"/>
            </a:pPr>
            <a:r>
              <a:rPr lang="en-US" sz="2000" dirty="0"/>
              <a:t>Rhode Island </a:t>
            </a:r>
          </a:p>
          <a:p>
            <a:pPr marL="285750" indent="-285750">
              <a:buFont typeface="Arial" panose="020B0604020202020204" pitchFamily="34" charset="0"/>
              <a:buChar char="•"/>
            </a:pPr>
            <a:r>
              <a:rPr lang="en-US" sz="2000" dirty="0"/>
              <a:t>North Carolina </a:t>
            </a:r>
          </a:p>
          <a:p>
            <a:pPr marL="285750" indent="-285750">
              <a:buFont typeface="Arial" panose="020B0604020202020204" pitchFamily="34" charset="0"/>
              <a:buChar char="•"/>
            </a:pPr>
            <a:r>
              <a:rPr lang="en-US" sz="2000" dirty="0"/>
              <a:t>New Jersey </a:t>
            </a:r>
          </a:p>
          <a:p>
            <a:pPr marL="285750" indent="-285750">
              <a:buFont typeface="Arial" panose="020B0604020202020204" pitchFamily="34" charset="0"/>
              <a:buChar char="•"/>
            </a:pPr>
            <a:r>
              <a:rPr lang="en-US" sz="2000" dirty="0"/>
              <a:t>New York </a:t>
            </a:r>
          </a:p>
          <a:p>
            <a:pPr marL="285750" indent="-285750">
              <a:buFont typeface="Arial" panose="020B0604020202020204" pitchFamily="34" charset="0"/>
              <a:buChar char="•"/>
            </a:pPr>
            <a:r>
              <a:rPr lang="en-US" sz="2000" dirty="0"/>
              <a:t>Virginia </a:t>
            </a:r>
          </a:p>
          <a:p>
            <a:pPr marL="285750" indent="-285750">
              <a:buFont typeface="Arial" panose="020B0604020202020204" pitchFamily="34" charset="0"/>
              <a:buChar char="•"/>
            </a:pPr>
            <a:r>
              <a:rPr lang="en-US" sz="2000" dirty="0"/>
              <a:t>Pennsylvania </a:t>
            </a:r>
          </a:p>
          <a:p>
            <a:pPr marL="285750" indent="-285750">
              <a:buFont typeface="Arial" panose="020B0604020202020204" pitchFamily="34" charset="0"/>
              <a:buChar char="•"/>
            </a:pPr>
            <a:r>
              <a:rPr lang="en-US" sz="2000" dirty="0"/>
              <a:t>New Hampshire </a:t>
            </a:r>
          </a:p>
          <a:p>
            <a:pPr marL="285750" indent="-285750">
              <a:buFont typeface="Arial" panose="020B0604020202020204" pitchFamily="34" charset="0"/>
              <a:buChar char="•"/>
            </a:pPr>
            <a:r>
              <a:rPr lang="en-US" sz="2000" dirty="0"/>
              <a:t>Maryland </a:t>
            </a:r>
          </a:p>
          <a:p>
            <a:pPr marL="285750" indent="-285750">
              <a:buFont typeface="Arial" panose="020B0604020202020204" pitchFamily="34" charset="0"/>
              <a:buChar char="•"/>
            </a:pPr>
            <a:r>
              <a:rPr lang="en-US" sz="2000" dirty="0"/>
              <a:t>Massachusetts </a:t>
            </a:r>
          </a:p>
          <a:p>
            <a:pPr marL="285750" indent="-285750">
              <a:buFont typeface="Arial" panose="020B0604020202020204" pitchFamily="34" charset="0"/>
              <a:buChar char="•"/>
            </a:pPr>
            <a:r>
              <a:rPr lang="en-US" sz="2000" dirty="0"/>
              <a:t>Georgia</a:t>
            </a:r>
          </a:p>
          <a:p>
            <a:pPr marL="285750" indent="-285750">
              <a:buFont typeface="Arial" panose="020B0604020202020204" pitchFamily="34" charset="0"/>
              <a:buChar char="•"/>
            </a:pPr>
            <a:r>
              <a:rPr lang="en-US" sz="2000" dirty="0"/>
              <a:t>Delaware </a:t>
            </a:r>
          </a:p>
          <a:p>
            <a:pPr marL="285750" indent="-285750">
              <a:buFont typeface="Arial" panose="020B0604020202020204" pitchFamily="34" charset="0"/>
              <a:buChar char="•"/>
            </a:pPr>
            <a:r>
              <a:rPr lang="en-US" sz="2000" dirty="0"/>
              <a:t>Connecticut </a:t>
            </a:r>
          </a:p>
        </p:txBody>
      </p:sp>
    </p:spTree>
    <p:extLst>
      <p:ext uri="{BB962C8B-B14F-4D97-AF65-F5344CB8AC3E}">
        <p14:creationId xmlns:p14="http://schemas.microsoft.com/office/powerpoint/2010/main" val="167706823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noChangeArrowheads="1"/>
          </p:cNvSpPr>
          <p:nvPr>
            <p:ph type="ctrTitle"/>
          </p:nvPr>
        </p:nvSpPr>
        <p:spPr/>
        <p:txBody>
          <a:bodyPr/>
          <a:lstStyle/>
          <a:p>
            <a:r>
              <a:rPr lang="en-US" altLang="en-US" dirty="0"/>
              <a:t>FTCE BASICS- Just the Facts</a:t>
            </a:r>
          </a:p>
        </p:txBody>
      </p:sp>
      <p:sp>
        <p:nvSpPr>
          <p:cNvPr id="54277" name="Rectangle 5"/>
          <p:cNvSpPr>
            <a:spLocks noGrp="1" noChangeArrowheads="1"/>
          </p:cNvSpPr>
          <p:nvPr>
            <p:ph type="subTitle" idx="1"/>
          </p:nvPr>
        </p:nvSpPr>
        <p:spPr/>
        <p:txBody>
          <a:bodyPr/>
          <a:lstStyle/>
          <a:p>
            <a:r>
              <a:rPr lang="en-US" dirty="0"/>
              <a:t>WHAT DO YOU KNOW????</a:t>
            </a:r>
          </a:p>
          <a:p>
            <a:r>
              <a:rPr lang="en-US" dirty="0"/>
              <a:t>Turn and Talk with your neighbor about what you already know about the FTCE Subject Area Exam – Elementary Education (K-6).</a:t>
            </a:r>
            <a:endParaRPr lang="en-US" altLang="en-US"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USA</a:t>
            </a:r>
          </a:p>
        </p:txBody>
      </p:sp>
      <p:sp>
        <p:nvSpPr>
          <p:cNvPr id="3" name="Content Placeholder 2"/>
          <p:cNvSpPr>
            <a:spLocks noGrp="1"/>
          </p:cNvSpPr>
          <p:nvPr>
            <p:ph sz="half" idx="1"/>
          </p:nvPr>
        </p:nvSpPr>
        <p:spPr/>
        <p:txBody>
          <a:bodyPr/>
          <a:lstStyle/>
          <a:p>
            <a:pPr marL="0" indent="0">
              <a:buNone/>
            </a:pPr>
            <a:r>
              <a:rPr lang="en-US" dirty="0"/>
              <a:t>WARS- Timeline</a:t>
            </a:r>
          </a:p>
          <a:p>
            <a:pPr marL="457200" indent="-457200">
              <a:buFont typeface="+mj-lt"/>
              <a:buAutoNum type="arabicPeriod"/>
            </a:pPr>
            <a:endParaRPr lang="en-US" dirty="0"/>
          </a:p>
          <a:p>
            <a:pPr marL="457200" indent="-457200">
              <a:buFont typeface="+mj-lt"/>
              <a:buAutoNum type="arabicPeriod"/>
            </a:pPr>
            <a:r>
              <a:rPr lang="en-US" dirty="0"/>
              <a:t>French and Indian War (7 Years War): 1756-1763</a:t>
            </a:r>
          </a:p>
          <a:p>
            <a:pPr marL="457200" indent="-457200">
              <a:buFont typeface="+mj-lt"/>
              <a:buAutoNum type="arabicPeriod"/>
            </a:pPr>
            <a:r>
              <a:rPr lang="en-US" dirty="0"/>
              <a:t>War for Independence(Revolutionary War): 1775-1783</a:t>
            </a:r>
          </a:p>
          <a:p>
            <a:pPr marL="457200" indent="-457200">
              <a:buFont typeface="+mj-lt"/>
              <a:buAutoNum type="arabicPeriod"/>
            </a:pPr>
            <a:r>
              <a:rPr lang="en-US" dirty="0"/>
              <a:t>War of 1812: 1812-1815</a:t>
            </a:r>
          </a:p>
          <a:p>
            <a:pPr marL="457200" indent="-457200">
              <a:buFont typeface="+mj-lt"/>
              <a:buAutoNum type="arabicPeriod"/>
            </a:pPr>
            <a:r>
              <a:rPr lang="en-US" dirty="0"/>
              <a:t>Mexican-American War:1846-1848</a:t>
            </a:r>
          </a:p>
        </p:txBody>
      </p:sp>
      <p:sp>
        <p:nvSpPr>
          <p:cNvPr id="4" name="Content Placeholder 3"/>
          <p:cNvSpPr>
            <a:spLocks noGrp="1"/>
          </p:cNvSpPr>
          <p:nvPr>
            <p:ph sz="half" idx="2"/>
          </p:nvPr>
        </p:nvSpPr>
        <p:spPr/>
        <p:txBody>
          <a:bodyPr/>
          <a:lstStyle/>
          <a:p>
            <a:pPr marL="0" indent="0">
              <a:buNone/>
            </a:pPr>
            <a:r>
              <a:rPr lang="en-US" dirty="0"/>
              <a:t>5. U.S. Civil War: 1861-1865</a:t>
            </a:r>
          </a:p>
          <a:p>
            <a:pPr marL="0" indent="0">
              <a:buNone/>
            </a:pPr>
            <a:r>
              <a:rPr lang="en-US" dirty="0"/>
              <a:t>6. Spanish-American War: 1898</a:t>
            </a:r>
          </a:p>
          <a:p>
            <a:pPr marL="0" indent="0">
              <a:buNone/>
            </a:pPr>
            <a:r>
              <a:rPr lang="en-US" dirty="0"/>
              <a:t>7. World War I: 1914-1918</a:t>
            </a:r>
          </a:p>
          <a:p>
            <a:pPr marL="0" indent="0">
              <a:buNone/>
            </a:pPr>
            <a:r>
              <a:rPr lang="en-US" dirty="0"/>
              <a:t>8. World War II: 1939-1945</a:t>
            </a:r>
          </a:p>
          <a:p>
            <a:pPr marL="0" indent="0">
              <a:buNone/>
            </a:pPr>
            <a:r>
              <a:rPr lang="en-US" dirty="0"/>
              <a:t>9. Korean War: 1950-1953</a:t>
            </a:r>
          </a:p>
          <a:p>
            <a:pPr marL="0" indent="0">
              <a:buNone/>
            </a:pPr>
            <a:r>
              <a:rPr lang="en-US" dirty="0"/>
              <a:t>10. Vietnam War: 1960-1975</a:t>
            </a:r>
          </a:p>
          <a:p>
            <a:pPr marL="0" indent="0">
              <a:buNone/>
            </a:pPr>
            <a:r>
              <a:rPr lang="en-US" dirty="0"/>
              <a:t>11. Persian Gulf War: 1990-1991</a:t>
            </a:r>
          </a:p>
          <a:p>
            <a:pPr marL="0" indent="0">
              <a:buNone/>
            </a:pPr>
            <a:r>
              <a:rPr lang="en-US" dirty="0"/>
              <a:t>12: War on Terror: 2001-</a:t>
            </a:r>
          </a:p>
        </p:txBody>
      </p:sp>
    </p:spTree>
    <p:extLst>
      <p:ext uri="{BB962C8B-B14F-4D97-AF65-F5344CB8AC3E}">
        <p14:creationId xmlns:p14="http://schemas.microsoft.com/office/powerpoint/2010/main" val="62400261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USA</a:t>
            </a:r>
          </a:p>
        </p:txBody>
      </p:sp>
      <p:sp>
        <p:nvSpPr>
          <p:cNvPr id="3" name="Content Placeholder 2"/>
          <p:cNvSpPr>
            <a:spLocks noGrp="1"/>
          </p:cNvSpPr>
          <p:nvPr>
            <p:ph sz="half" idx="1"/>
          </p:nvPr>
        </p:nvSpPr>
        <p:spPr/>
        <p:txBody>
          <a:bodyPr/>
          <a:lstStyle/>
          <a:p>
            <a:r>
              <a:rPr lang="en-US" dirty="0"/>
              <a:t>Andrew Carnegie- monopolist, immigrant from Scotland who built “American Dream” off of Steel</a:t>
            </a:r>
          </a:p>
          <a:p>
            <a:r>
              <a:rPr lang="en-US" dirty="0"/>
              <a:t>Woodrow Wilson-28</a:t>
            </a:r>
            <a:r>
              <a:rPr lang="en-US" baseline="30000" dirty="0"/>
              <a:t>th</a:t>
            </a:r>
            <a:r>
              <a:rPr lang="en-US" dirty="0"/>
              <a:t> pres., president during WWI, creator of 14 points and Treaty of Versailles</a:t>
            </a:r>
          </a:p>
          <a:p>
            <a:r>
              <a:rPr lang="en-US" dirty="0"/>
              <a:t>Alexander Hamilton- first treasurer of the US, Federalist</a:t>
            </a:r>
          </a:p>
        </p:txBody>
      </p:sp>
      <p:sp>
        <p:nvSpPr>
          <p:cNvPr id="4" name="Content Placeholder 3"/>
          <p:cNvSpPr>
            <a:spLocks noGrp="1"/>
          </p:cNvSpPr>
          <p:nvPr>
            <p:ph sz="half" idx="2"/>
          </p:nvPr>
        </p:nvSpPr>
        <p:spPr/>
        <p:txBody>
          <a:bodyPr/>
          <a:lstStyle/>
          <a:p>
            <a:r>
              <a:rPr lang="en-US" dirty="0"/>
              <a:t>John D. </a:t>
            </a:r>
            <a:r>
              <a:rPr lang="en-US" dirty="0" err="1"/>
              <a:t>Rockefeler</a:t>
            </a:r>
            <a:r>
              <a:rPr lang="en-US" dirty="0"/>
              <a:t>- monopolist, Standard Oil Company</a:t>
            </a:r>
          </a:p>
          <a:p>
            <a:r>
              <a:rPr lang="en-US" dirty="0"/>
              <a:t>Thomas Edison- Inventor, over 2,000 patents</a:t>
            </a:r>
          </a:p>
          <a:p>
            <a:r>
              <a:rPr lang="en-US" dirty="0"/>
              <a:t>Andrew Jackson- 7</a:t>
            </a:r>
            <a:r>
              <a:rPr lang="en-US" baseline="30000" dirty="0"/>
              <a:t>th</a:t>
            </a:r>
            <a:r>
              <a:rPr lang="en-US" dirty="0"/>
              <a:t> U.S. president, Democratic-Republican; associated with Trail of Tears</a:t>
            </a:r>
          </a:p>
          <a:p>
            <a:r>
              <a:rPr lang="en-US" dirty="0"/>
              <a:t>Teddy Roosevelt- Rough Riders, 26</a:t>
            </a:r>
            <a:r>
              <a:rPr lang="en-US" baseline="30000" dirty="0"/>
              <a:t>th</a:t>
            </a:r>
            <a:r>
              <a:rPr lang="en-US" dirty="0"/>
              <a:t> </a:t>
            </a:r>
            <a:r>
              <a:rPr lang="en-US" dirty="0" err="1"/>
              <a:t>pres</a:t>
            </a:r>
            <a:r>
              <a:rPr lang="en-US" baseline="30000" dirty="0"/>
              <a:t> </a:t>
            </a:r>
            <a:r>
              <a:rPr lang="en-US" dirty="0"/>
              <a:t>, “speak softly carry a big stick, conservationist</a:t>
            </a:r>
          </a:p>
        </p:txBody>
      </p:sp>
    </p:spTree>
    <p:extLst>
      <p:ext uri="{BB962C8B-B14F-4D97-AF65-F5344CB8AC3E}">
        <p14:creationId xmlns:p14="http://schemas.microsoft.com/office/powerpoint/2010/main" val="852094282"/>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Geography</a:t>
            </a:r>
          </a:p>
        </p:txBody>
      </p:sp>
      <p:sp>
        <p:nvSpPr>
          <p:cNvPr id="3" name="Content Placeholder 2"/>
          <p:cNvSpPr>
            <a:spLocks noGrp="1"/>
          </p:cNvSpPr>
          <p:nvPr>
            <p:ph idx="1"/>
          </p:nvPr>
        </p:nvSpPr>
        <p:spPr/>
        <p:txBody>
          <a:bodyPr/>
          <a:lstStyle/>
          <a:p>
            <a:r>
              <a:rPr lang="en-US" dirty="0"/>
              <a:t>FIVE THEMES OF GEOGRAPHY:</a:t>
            </a:r>
          </a:p>
          <a:p>
            <a:pPr marL="457200" indent="-457200">
              <a:buAutoNum type="arabicPeriod"/>
            </a:pPr>
            <a:r>
              <a:rPr lang="en-US" sz="1600" b="1" dirty="0">
                <a:solidFill>
                  <a:srgbClr val="000000"/>
                </a:solidFill>
                <a:latin typeface="Times New Roman" panose="02020603050405020304" pitchFamily="18" charset="0"/>
              </a:rPr>
              <a:t>Location: Position on the Earth's Surface (Absolute/Relative)</a:t>
            </a:r>
            <a:r>
              <a:rPr lang="en-US" sz="1600" dirty="0">
                <a:solidFill>
                  <a:srgbClr val="000000"/>
                </a:solidFill>
                <a:latin typeface="Times New Roman" panose="02020603050405020304" pitchFamily="18" charset="0"/>
              </a:rPr>
              <a:t>. Geographic study begins with the location of places on the earth. Places have absolute locations that pinpoint them on the earth, and relative locations that place each location in respect to other locations. </a:t>
            </a:r>
          </a:p>
          <a:p>
            <a:pPr marL="457200" indent="-457200">
              <a:buAutoNum type="arabicPeriod"/>
            </a:pPr>
            <a:r>
              <a:rPr lang="en-US" sz="1600" b="1" dirty="0">
                <a:solidFill>
                  <a:srgbClr val="000000"/>
                </a:solidFill>
                <a:latin typeface="Times New Roman" panose="02020603050405020304" pitchFamily="18" charset="0"/>
              </a:rPr>
              <a:t>Place: Physical and Human Characteristics</a:t>
            </a:r>
            <a:r>
              <a:rPr lang="en-US" sz="1600" dirty="0">
                <a:solidFill>
                  <a:srgbClr val="000000"/>
                </a:solidFill>
                <a:latin typeface="Times New Roman" panose="02020603050405020304" pitchFamily="18" charset="0"/>
              </a:rPr>
              <a:t>. Place have physical and human characteristics that make them what they are. </a:t>
            </a:r>
          </a:p>
          <a:p>
            <a:pPr marL="457200" indent="-457200">
              <a:buAutoNum type="arabicPeriod"/>
            </a:pPr>
            <a:r>
              <a:rPr lang="en-US" sz="1600" b="1" dirty="0">
                <a:solidFill>
                  <a:srgbClr val="000000"/>
                </a:solidFill>
                <a:latin typeface="Times New Roman" panose="02020603050405020304" pitchFamily="18" charset="0"/>
              </a:rPr>
              <a:t>Human/Environment Interactions: Shaping the Landscape</a:t>
            </a:r>
            <a:r>
              <a:rPr lang="en-US" sz="1600" dirty="0">
                <a:solidFill>
                  <a:srgbClr val="000000"/>
                </a:solidFill>
                <a:latin typeface="Times New Roman" panose="02020603050405020304" pitchFamily="18" charset="0"/>
              </a:rPr>
              <a:t>. The landscape of the earth is no longer a purely physical feature. Human have impact every area of the earth, but in varying ways.</a:t>
            </a:r>
          </a:p>
          <a:p>
            <a:pPr marL="457200" indent="-457200">
              <a:buAutoNum type="arabicPeriod"/>
            </a:pPr>
            <a:r>
              <a:rPr lang="en-US" sz="1600" b="1" dirty="0">
                <a:solidFill>
                  <a:srgbClr val="000000"/>
                </a:solidFill>
                <a:latin typeface="Times New Roman" panose="02020603050405020304" pitchFamily="18" charset="0"/>
              </a:rPr>
              <a:t>Movement: Humans Interacting on the Earth</a:t>
            </a:r>
            <a:r>
              <a:rPr lang="en-US" sz="1600" dirty="0">
                <a:solidFill>
                  <a:srgbClr val="000000"/>
                </a:solidFill>
                <a:latin typeface="Times New Roman" panose="02020603050405020304" pitchFamily="18" charset="0"/>
              </a:rPr>
              <a:t>. The postmodern world is one of great interaction between places. This movement is inherently geographic, whether it is by telecommunications or ship.</a:t>
            </a:r>
          </a:p>
          <a:p>
            <a:pPr>
              <a:buFont typeface="+mj-lt"/>
              <a:buAutoNum type="arabicPeriod"/>
            </a:pPr>
            <a:r>
              <a:rPr lang="en-US" sz="1600" b="1" dirty="0">
                <a:solidFill>
                  <a:srgbClr val="000000"/>
                </a:solidFill>
                <a:latin typeface="Times New Roman" panose="02020603050405020304" pitchFamily="18" charset="0"/>
              </a:rPr>
              <a:t>Regions: How They Form and Change</a:t>
            </a:r>
            <a:r>
              <a:rPr lang="en-US" sz="1600" dirty="0">
                <a:solidFill>
                  <a:srgbClr val="000000"/>
                </a:solidFill>
                <a:latin typeface="Times New Roman" panose="02020603050405020304" pitchFamily="18" charset="0"/>
              </a:rPr>
              <a:t>. The essential geographic feature is the region. A region is any unit of space that is unified by the presence of some characteristic. The Corn Belt, stretching from Indiana to eastern Nebraska, is an area in which corn is a dominating product. The Corn Belt is a region within the United States.</a:t>
            </a:r>
          </a:p>
          <a:p>
            <a:pPr marL="0" indent="0">
              <a:buNone/>
            </a:pPr>
            <a:endParaRPr lang="en-US" dirty="0"/>
          </a:p>
        </p:txBody>
      </p:sp>
    </p:spTree>
    <p:extLst>
      <p:ext uri="{BB962C8B-B14F-4D97-AF65-F5344CB8AC3E}">
        <p14:creationId xmlns:p14="http://schemas.microsoft.com/office/powerpoint/2010/main" val="3863643420"/>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00"/>
                </a:solidFill>
              </a:rPr>
              <a:t>Key Essentials to Know- Geography</a:t>
            </a:r>
            <a:endParaRPr lang="en-US" dirty="0"/>
          </a:p>
        </p:txBody>
      </p:sp>
      <p:sp>
        <p:nvSpPr>
          <p:cNvPr id="3" name="Content Placeholder 2"/>
          <p:cNvSpPr>
            <a:spLocks noGrp="1"/>
          </p:cNvSpPr>
          <p:nvPr>
            <p:ph sz="half" idx="1"/>
          </p:nvPr>
        </p:nvSpPr>
        <p:spPr/>
        <p:txBody>
          <a:bodyPr/>
          <a:lstStyle/>
          <a:p>
            <a:pPr marL="0" lvl="0" indent="0" fontAlgn="auto">
              <a:spcAft>
                <a:spcPts val="0"/>
              </a:spcAft>
              <a:buClr>
                <a:srgbClr val="FEB80A"/>
              </a:buClr>
              <a:buSzPct val="95000"/>
              <a:buNone/>
            </a:pPr>
            <a:r>
              <a:rPr lang="en-US" dirty="0">
                <a:solidFill>
                  <a:prstClr val="black"/>
                </a:solidFill>
                <a:latin typeface="Constantia"/>
              </a:rPr>
              <a:t>TYPES OF MAPS</a:t>
            </a:r>
          </a:p>
          <a:p>
            <a:pPr marL="274320" lvl="0" indent="-274320" fontAlgn="auto">
              <a:spcAft>
                <a:spcPts val="0"/>
              </a:spcAft>
              <a:buClr>
                <a:srgbClr val="FEB80A"/>
              </a:buClr>
              <a:buSzPct val="95000"/>
              <a:buFont typeface="Wingdings 2"/>
              <a:buChar char=""/>
            </a:pPr>
            <a:r>
              <a:rPr lang="en-US" dirty="0">
                <a:solidFill>
                  <a:prstClr val="black"/>
                </a:solidFill>
                <a:latin typeface="Constantia"/>
              </a:rPr>
              <a:t>Thematic</a:t>
            </a:r>
          </a:p>
          <a:p>
            <a:pPr marL="274320" lvl="0" indent="-274320" fontAlgn="auto">
              <a:spcAft>
                <a:spcPts val="0"/>
              </a:spcAft>
              <a:buClr>
                <a:srgbClr val="FEB80A"/>
              </a:buClr>
              <a:buSzPct val="95000"/>
              <a:buFont typeface="Wingdings 2"/>
              <a:buChar char=""/>
            </a:pPr>
            <a:r>
              <a:rPr lang="en-US" dirty="0">
                <a:solidFill>
                  <a:prstClr val="black"/>
                </a:solidFill>
                <a:latin typeface="Constantia"/>
              </a:rPr>
              <a:t>Flow-line</a:t>
            </a:r>
          </a:p>
          <a:p>
            <a:pPr marL="274320" lvl="0" indent="-274320" fontAlgn="auto">
              <a:spcAft>
                <a:spcPts val="0"/>
              </a:spcAft>
              <a:buClr>
                <a:srgbClr val="FEB80A"/>
              </a:buClr>
              <a:buSzPct val="95000"/>
              <a:buFont typeface="Wingdings 2"/>
              <a:buChar char=""/>
            </a:pPr>
            <a:r>
              <a:rPr lang="en-US" dirty="0" err="1">
                <a:solidFill>
                  <a:prstClr val="black"/>
                </a:solidFill>
                <a:latin typeface="Constantia"/>
              </a:rPr>
              <a:t>Chloropleth</a:t>
            </a:r>
            <a:endParaRPr lang="en-US" dirty="0">
              <a:solidFill>
                <a:prstClr val="black"/>
              </a:solidFill>
              <a:latin typeface="Constantia"/>
            </a:endParaRPr>
          </a:p>
          <a:p>
            <a:pPr marL="274320" lvl="0" indent="-274320" fontAlgn="auto">
              <a:spcAft>
                <a:spcPts val="0"/>
              </a:spcAft>
              <a:buClr>
                <a:srgbClr val="FEB80A"/>
              </a:buClr>
              <a:buSzPct val="95000"/>
              <a:buFont typeface="Wingdings 2"/>
              <a:buChar char=""/>
            </a:pPr>
            <a:r>
              <a:rPr lang="en-US" dirty="0">
                <a:solidFill>
                  <a:prstClr val="black"/>
                </a:solidFill>
                <a:latin typeface="Constantia"/>
              </a:rPr>
              <a:t>Dot Density</a:t>
            </a:r>
          </a:p>
          <a:p>
            <a:pPr marL="274320" lvl="0" indent="-274320" fontAlgn="auto">
              <a:spcAft>
                <a:spcPts val="0"/>
              </a:spcAft>
              <a:buClr>
                <a:srgbClr val="FEB80A"/>
              </a:buClr>
              <a:buSzPct val="95000"/>
              <a:buFont typeface="Wingdings 2"/>
              <a:buChar char=""/>
            </a:pPr>
            <a:r>
              <a:rPr lang="en-US" dirty="0">
                <a:solidFill>
                  <a:prstClr val="black"/>
                </a:solidFill>
                <a:latin typeface="Constantia"/>
              </a:rPr>
              <a:t>Proportional</a:t>
            </a:r>
          </a:p>
          <a:p>
            <a:pPr marL="274320" lvl="0" indent="-274320" fontAlgn="auto">
              <a:spcAft>
                <a:spcPts val="0"/>
              </a:spcAft>
              <a:buClr>
                <a:srgbClr val="FEB80A"/>
              </a:buClr>
              <a:buSzPct val="95000"/>
              <a:buFont typeface="Wingdings 2"/>
              <a:buChar char=""/>
            </a:pPr>
            <a:r>
              <a:rPr lang="en-US" dirty="0">
                <a:solidFill>
                  <a:prstClr val="black"/>
                </a:solidFill>
                <a:latin typeface="Constantia"/>
              </a:rPr>
              <a:t>Symbol thematic</a:t>
            </a:r>
          </a:p>
          <a:p>
            <a:pPr marL="274320" lvl="0" indent="-274320" fontAlgn="auto">
              <a:spcAft>
                <a:spcPts val="0"/>
              </a:spcAft>
              <a:buClr>
                <a:srgbClr val="FEB80A"/>
              </a:buClr>
              <a:buSzPct val="95000"/>
              <a:buFont typeface="Wingdings 2"/>
              <a:buChar char=""/>
            </a:pPr>
            <a:r>
              <a:rPr lang="en-US" dirty="0">
                <a:solidFill>
                  <a:prstClr val="black"/>
                </a:solidFill>
                <a:latin typeface="Constantia"/>
              </a:rPr>
              <a:t>Reference</a:t>
            </a:r>
          </a:p>
          <a:p>
            <a:pPr marL="274320" lvl="0" indent="-274320" fontAlgn="auto">
              <a:spcAft>
                <a:spcPts val="0"/>
              </a:spcAft>
              <a:buClr>
                <a:srgbClr val="FEB80A"/>
              </a:buClr>
              <a:buSzPct val="95000"/>
              <a:buFont typeface="Wingdings 2"/>
              <a:buChar char=""/>
            </a:pPr>
            <a:r>
              <a:rPr lang="en-US" dirty="0" err="1">
                <a:solidFill>
                  <a:prstClr val="black"/>
                </a:solidFill>
                <a:latin typeface="Constantia"/>
              </a:rPr>
              <a:t>Isoline</a:t>
            </a:r>
            <a:r>
              <a:rPr lang="en-US" dirty="0">
                <a:solidFill>
                  <a:prstClr val="black"/>
                </a:solidFill>
                <a:latin typeface="Constantia"/>
              </a:rPr>
              <a:t> Thematic</a:t>
            </a:r>
          </a:p>
          <a:p>
            <a:pPr marL="274320" lvl="0" indent="-274320" fontAlgn="auto">
              <a:spcAft>
                <a:spcPts val="0"/>
              </a:spcAft>
              <a:buClr>
                <a:srgbClr val="FEB80A"/>
              </a:buClr>
              <a:buSzPct val="95000"/>
              <a:buFont typeface="Wingdings 2"/>
              <a:buChar char=""/>
            </a:pPr>
            <a:r>
              <a:rPr lang="en-US" dirty="0" err="1">
                <a:solidFill>
                  <a:prstClr val="black"/>
                </a:solidFill>
                <a:latin typeface="Constantia"/>
              </a:rPr>
              <a:t>Cognative</a:t>
            </a:r>
            <a:r>
              <a:rPr lang="en-US" dirty="0">
                <a:solidFill>
                  <a:prstClr val="black"/>
                </a:solidFill>
                <a:latin typeface="Constantia"/>
              </a:rPr>
              <a:t> or mental maps</a:t>
            </a:r>
          </a:p>
        </p:txBody>
      </p:sp>
      <p:sp>
        <p:nvSpPr>
          <p:cNvPr id="4" name="Content Placeholder 3"/>
          <p:cNvSpPr>
            <a:spLocks noGrp="1"/>
          </p:cNvSpPr>
          <p:nvPr>
            <p:ph sz="half" idx="2"/>
          </p:nvPr>
        </p:nvSpPr>
        <p:spPr/>
        <p:txBody>
          <a:bodyPr/>
          <a:lstStyle/>
          <a:p>
            <a:pPr marL="0" indent="0">
              <a:buNone/>
            </a:pPr>
            <a:r>
              <a:rPr lang="en-US" dirty="0"/>
              <a:t>MAP REVIEW:</a:t>
            </a:r>
          </a:p>
          <a:p>
            <a:pPr marL="0" indent="0">
              <a:buNone/>
            </a:pPr>
            <a:r>
              <a:rPr lang="en-US" dirty="0">
                <a:hlinkClick r:id="rId2"/>
              </a:rPr>
              <a:t>https://quizlet.com/class/3598088/</a:t>
            </a:r>
            <a:endParaRPr lang="en-US" dirty="0"/>
          </a:p>
          <a:p>
            <a:pPr marL="0" indent="0">
              <a:buNone/>
            </a:pPr>
            <a:endParaRPr lang="en-US" dirty="0"/>
          </a:p>
          <a:p>
            <a:pPr marL="0" indent="0">
              <a:buNone/>
            </a:pPr>
            <a:endParaRPr lang="en-US" dirty="0"/>
          </a:p>
          <a:p>
            <a:pPr marL="0" indent="0">
              <a:buNone/>
            </a:pPr>
            <a:endParaRPr lang="en-US" dirty="0"/>
          </a:p>
        </p:txBody>
      </p:sp>
      <p:pic>
        <p:nvPicPr>
          <p:cNvPr id="5" name="Picture 4"/>
          <p:cNvPicPr>
            <a:picLocks noChangeAspect="1"/>
          </p:cNvPicPr>
          <p:nvPr/>
        </p:nvPicPr>
        <p:blipFill>
          <a:blip r:embed="rId3"/>
          <a:stretch>
            <a:fillRect/>
          </a:stretch>
        </p:blipFill>
        <p:spPr>
          <a:xfrm>
            <a:off x="4357024" y="2844800"/>
            <a:ext cx="4613013" cy="3733800"/>
          </a:xfrm>
          <a:prstGeom prst="rect">
            <a:avLst/>
          </a:prstGeom>
        </p:spPr>
      </p:pic>
    </p:spTree>
    <p:extLst>
      <p:ext uri="{BB962C8B-B14F-4D97-AF65-F5344CB8AC3E}">
        <p14:creationId xmlns:p14="http://schemas.microsoft.com/office/powerpoint/2010/main" val="157198879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Geography</a:t>
            </a:r>
          </a:p>
        </p:txBody>
      </p:sp>
      <p:sp>
        <p:nvSpPr>
          <p:cNvPr id="3" name="Content Placeholder 2"/>
          <p:cNvSpPr>
            <a:spLocks noGrp="1"/>
          </p:cNvSpPr>
          <p:nvPr>
            <p:ph idx="1"/>
          </p:nvPr>
        </p:nvSpPr>
        <p:spPr>
          <a:xfrm>
            <a:off x="455613" y="1600200"/>
            <a:ext cx="8226425" cy="5041900"/>
          </a:xfrm>
        </p:spPr>
        <p:txBody>
          <a:bodyPr/>
          <a:lstStyle/>
          <a:p>
            <a:pPr marL="0" indent="0">
              <a:buNone/>
            </a:pPr>
            <a:r>
              <a:rPr lang="en-US" sz="2000" dirty="0"/>
              <a:t>1. Identify the factors that influence the selection of a location for a specific activity. </a:t>
            </a:r>
          </a:p>
          <a:p>
            <a:pPr marL="0" indent="0">
              <a:buNone/>
            </a:pPr>
            <a:r>
              <a:rPr lang="en-US" sz="2000" dirty="0"/>
              <a:t>2.Identify the relationship between natural physical processes and the environment. </a:t>
            </a:r>
          </a:p>
          <a:p>
            <a:pPr marL="0" indent="0">
              <a:buNone/>
            </a:pPr>
            <a:r>
              <a:rPr lang="en-US" sz="2000" dirty="0"/>
              <a:t>3.Identify how conditions of the past, such as wealth and poverty, land tenure, exploitation, colonialism, and independence, affects present human characteristics of places.</a:t>
            </a:r>
          </a:p>
          <a:p>
            <a:pPr marL="0" indent="0">
              <a:buNone/>
            </a:pPr>
            <a:r>
              <a:rPr lang="en-US" sz="2000" dirty="0"/>
              <a:t>4. Identify ways in which people adapt to an environment through the production and use of clothing, food, and shelter. </a:t>
            </a:r>
          </a:p>
          <a:p>
            <a:pPr marL="0" indent="0">
              <a:buNone/>
            </a:pPr>
            <a:r>
              <a:rPr lang="en-US" sz="2000" dirty="0"/>
              <a:t>5. Identify physical, cultural, economic, and political reasons for the movement of people in the world, nation, or state. </a:t>
            </a:r>
          </a:p>
        </p:txBody>
      </p:sp>
    </p:spTree>
    <p:extLst>
      <p:ext uri="{BB962C8B-B14F-4D97-AF65-F5344CB8AC3E}">
        <p14:creationId xmlns:p14="http://schemas.microsoft.com/office/powerpoint/2010/main" val="3233214567"/>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5613" y="2639770"/>
            <a:ext cx="8226425" cy="4218230"/>
          </a:xfrm>
        </p:spPr>
      </p:pic>
      <p:sp>
        <p:nvSpPr>
          <p:cNvPr id="5" name="TextBox 4"/>
          <p:cNvSpPr txBox="1"/>
          <p:nvPr/>
        </p:nvSpPr>
        <p:spPr>
          <a:xfrm>
            <a:off x="942975" y="2095500"/>
            <a:ext cx="7251700" cy="400110"/>
          </a:xfrm>
          <a:prstGeom prst="rect">
            <a:avLst/>
          </a:prstGeom>
          <a:noFill/>
        </p:spPr>
        <p:txBody>
          <a:bodyPr wrap="square" rtlCol="0">
            <a:spAutoFit/>
          </a:bodyPr>
          <a:lstStyle/>
          <a:p>
            <a:pPr lvl="0" algn="ctr">
              <a:spcBef>
                <a:spcPct val="20000"/>
              </a:spcBef>
              <a:buClr>
                <a:srgbClr val="000000"/>
              </a:buClr>
            </a:pPr>
            <a:r>
              <a:rPr lang="en-US" sz="2000" b="1" dirty="0">
                <a:solidFill>
                  <a:srgbClr val="000000"/>
                </a:solidFill>
                <a:latin typeface="Arial"/>
                <a:cs typeface="+mn-cs"/>
              </a:rPr>
              <a:t>Compare and contrast major regions of the world. </a:t>
            </a:r>
          </a:p>
        </p:txBody>
      </p:sp>
    </p:spTree>
    <p:extLst>
      <p:ext uri="{BB962C8B-B14F-4D97-AF65-F5344CB8AC3E}">
        <p14:creationId xmlns:p14="http://schemas.microsoft.com/office/powerpoint/2010/main" val="412462777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Government</a:t>
            </a:r>
          </a:p>
        </p:txBody>
      </p:sp>
      <p:sp>
        <p:nvSpPr>
          <p:cNvPr id="3" name="Text Placeholder 2"/>
          <p:cNvSpPr>
            <a:spLocks noGrp="1"/>
          </p:cNvSpPr>
          <p:nvPr>
            <p:ph type="body" idx="1"/>
          </p:nvPr>
        </p:nvSpPr>
        <p:spPr/>
        <p:txBody>
          <a:bodyPr/>
          <a:lstStyle/>
          <a:p>
            <a:r>
              <a:rPr lang="en-US" dirty="0"/>
              <a:t>ROMAN REPUBLIC</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22217" y="3078978"/>
            <a:ext cx="4137864" cy="2536781"/>
          </a:xfrm>
        </p:spPr>
      </p:pic>
      <p:sp>
        <p:nvSpPr>
          <p:cNvPr id="5" name="Text Placeholder 4"/>
          <p:cNvSpPr>
            <a:spLocks noGrp="1"/>
          </p:cNvSpPr>
          <p:nvPr>
            <p:ph type="body" sz="quarter" idx="3"/>
          </p:nvPr>
        </p:nvSpPr>
        <p:spPr/>
        <p:txBody>
          <a:bodyPr/>
          <a:lstStyle/>
          <a:p>
            <a:r>
              <a:rPr lang="en-US" dirty="0"/>
              <a:t>ATHENIAN DEMOCRACY</a:t>
            </a:r>
          </a:p>
        </p:txBody>
      </p:sp>
      <p:pic>
        <p:nvPicPr>
          <p:cNvPr id="8" name="Content Placeholder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629150" y="3078978"/>
            <a:ext cx="3887788" cy="2536781"/>
          </a:xfrm>
        </p:spPr>
      </p:pic>
      <p:sp>
        <p:nvSpPr>
          <p:cNvPr id="9" name="TextBox 8"/>
          <p:cNvSpPr txBox="1"/>
          <p:nvPr/>
        </p:nvSpPr>
        <p:spPr>
          <a:xfrm>
            <a:off x="1344344" y="5922376"/>
            <a:ext cx="6569612" cy="461665"/>
          </a:xfrm>
          <a:prstGeom prst="rect">
            <a:avLst/>
          </a:prstGeom>
          <a:noFill/>
        </p:spPr>
        <p:txBody>
          <a:bodyPr wrap="square" rtlCol="0">
            <a:spAutoFit/>
          </a:bodyPr>
          <a:lstStyle/>
          <a:p>
            <a:r>
              <a:rPr lang="en-US" sz="2400" dirty="0"/>
              <a:t>FOUNDATIONS OF THE US GOVERNMENT</a:t>
            </a:r>
          </a:p>
        </p:txBody>
      </p:sp>
    </p:spTree>
    <p:extLst>
      <p:ext uri="{BB962C8B-B14F-4D97-AF65-F5344CB8AC3E}">
        <p14:creationId xmlns:p14="http://schemas.microsoft.com/office/powerpoint/2010/main" val="3763320686"/>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GOVERNMENT</a:t>
            </a:r>
          </a:p>
        </p:txBody>
      </p:sp>
      <p:pic>
        <p:nvPicPr>
          <p:cNvPr id="4" name="tEPd98CbbMk"/>
          <p:cNvPicPr>
            <a:picLocks noGrp="1" noRot="1" noChangeAspect="1"/>
          </p:cNvPicPr>
          <p:nvPr>
            <p:ph idx="1"/>
            <a:videoFile r:link="rId1"/>
          </p:nvPr>
        </p:nvPicPr>
        <p:blipFill>
          <a:blip r:embed="rId3"/>
          <a:stretch>
            <a:fillRect/>
          </a:stretch>
        </p:blipFill>
        <p:spPr>
          <a:xfrm>
            <a:off x="2282825" y="2576513"/>
            <a:ext cx="4572000" cy="2571750"/>
          </a:xfrm>
          <a:prstGeom prst="rect">
            <a:avLst/>
          </a:prstGeom>
        </p:spPr>
      </p:pic>
      <p:sp>
        <p:nvSpPr>
          <p:cNvPr id="5" name="TextBox 4"/>
          <p:cNvSpPr txBox="1"/>
          <p:nvPr/>
        </p:nvSpPr>
        <p:spPr>
          <a:xfrm>
            <a:off x="1237957" y="5373858"/>
            <a:ext cx="6752492" cy="830997"/>
          </a:xfrm>
          <a:prstGeom prst="rect">
            <a:avLst/>
          </a:prstGeom>
          <a:noFill/>
        </p:spPr>
        <p:txBody>
          <a:bodyPr wrap="square" rtlCol="0">
            <a:spAutoFit/>
          </a:bodyPr>
          <a:lstStyle/>
          <a:p>
            <a:pPr algn="ctr"/>
            <a:r>
              <a:rPr lang="en-US" sz="2400" b="1" dirty="0"/>
              <a:t>THREE BRANCHES OF GOVERNMENT: Legislative, Judicial, and Executive</a:t>
            </a:r>
          </a:p>
        </p:txBody>
      </p:sp>
    </p:spTree>
    <p:extLst>
      <p:ext uri="{BB962C8B-B14F-4D97-AF65-F5344CB8AC3E}">
        <p14:creationId xmlns:p14="http://schemas.microsoft.com/office/powerpoint/2010/main" val="975020077"/>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Government</a:t>
            </a:r>
          </a:p>
        </p:txBody>
      </p:sp>
      <p:sp>
        <p:nvSpPr>
          <p:cNvPr id="3" name="Content Placeholder 2"/>
          <p:cNvSpPr>
            <a:spLocks noGrp="1"/>
          </p:cNvSpPr>
          <p:nvPr>
            <p:ph sz="half" idx="1"/>
          </p:nvPr>
        </p:nvSpPr>
        <p:spPr/>
        <p:txBody>
          <a:bodyPr/>
          <a:lstStyle/>
          <a:p>
            <a:pPr marL="0" indent="0">
              <a:buNone/>
            </a:pPr>
            <a:r>
              <a:rPr lang="en-US" sz="2000" dirty="0"/>
              <a:t>The Bill of Rights: Articles 1-10 of the Constitution. They spell out the rights of the individual citizen. </a:t>
            </a:r>
          </a:p>
          <a:p>
            <a:pPr marL="0" indent="0">
              <a:buNone/>
            </a:pPr>
            <a:r>
              <a:rPr lang="en-US" sz="2000" dirty="0"/>
              <a:t>1st amendment: Freedom of religion, speech, press, and to peaceably assemble </a:t>
            </a:r>
          </a:p>
          <a:p>
            <a:pPr marL="0" indent="0">
              <a:buNone/>
            </a:pPr>
            <a:r>
              <a:rPr lang="en-US" sz="2000" dirty="0"/>
              <a:t>2nd amendment: The right to bear arms </a:t>
            </a:r>
          </a:p>
          <a:p>
            <a:pPr marL="0" indent="0">
              <a:buNone/>
            </a:pPr>
            <a:r>
              <a:rPr lang="en-US" sz="2000" dirty="0"/>
              <a:t>3rd amendment: No soldier shall be quartered in any house, w/o consent from the owner </a:t>
            </a:r>
          </a:p>
          <a:p>
            <a:pPr marL="0" indent="0">
              <a:buNone/>
            </a:pPr>
            <a:r>
              <a:rPr lang="en-US" sz="2000" dirty="0"/>
              <a:t>4th amendment: Protection against search and seizure</a:t>
            </a:r>
          </a:p>
        </p:txBody>
      </p:sp>
      <p:sp>
        <p:nvSpPr>
          <p:cNvPr id="4" name="Content Placeholder 3"/>
          <p:cNvSpPr>
            <a:spLocks noGrp="1"/>
          </p:cNvSpPr>
          <p:nvPr>
            <p:ph sz="half" idx="2"/>
          </p:nvPr>
        </p:nvSpPr>
        <p:spPr/>
        <p:txBody>
          <a:bodyPr/>
          <a:lstStyle/>
          <a:p>
            <a:pPr marL="0" indent="0">
              <a:buNone/>
            </a:pPr>
            <a:r>
              <a:rPr lang="en-US" sz="1800" dirty="0">
                <a:solidFill>
                  <a:srgbClr val="000000"/>
                </a:solidFill>
              </a:rPr>
              <a:t>5th amendment: Cannot take away the right to life, liberty and property w/o due process of the law. Shall not be a witness against oneself. </a:t>
            </a:r>
          </a:p>
          <a:p>
            <a:pPr marL="0" indent="0">
              <a:buNone/>
            </a:pPr>
            <a:r>
              <a:rPr lang="en-US" sz="1800" dirty="0">
                <a:solidFill>
                  <a:srgbClr val="000000"/>
                </a:solidFill>
              </a:rPr>
              <a:t>6th amendment: Speedy and public trial </a:t>
            </a:r>
          </a:p>
          <a:p>
            <a:pPr marL="0" indent="0">
              <a:buNone/>
            </a:pPr>
            <a:r>
              <a:rPr lang="en-US" sz="1800" dirty="0">
                <a:solidFill>
                  <a:srgbClr val="000000"/>
                </a:solidFill>
              </a:rPr>
              <a:t>7th amendment: Trial by jury </a:t>
            </a:r>
          </a:p>
          <a:p>
            <a:pPr marL="0" indent="0">
              <a:buNone/>
            </a:pPr>
            <a:r>
              <a:rPr lang="en-US" sz="1800" dirty="0">
                <a:solidFill>
                  <a:srgbClr val="000000"/>
                </a:solidFill>
              </a:rPr>
              <a:t>8th amendment: Protection against cruel and unusual punishment </a:t>
            </a:r>
          </a:p>
          <a:p>
            <a:pPr marL="0" indent="0">
              <a:buNone/>
            </a:pPr>
            <a:r>
              <a:rPr lang="en-US" sz="1800" dirty="0">
                <a:solidFill>
                  <a:srgbClr val="000000"/>
                </a:solidFill>
              </a:rPr>
              <a:t>9th amendment: Cannot impose excessive bail/fines or give cruel or unusual punishment </a:t>
            </a:r>
          </a:p>
          <a:p>
            <a:pPr marL="0" indent="0">
              <a:buNone/>
            </a:pPr>
            <a:r>
              <a:rPr lang="en-US" sz="1800" dirty="0">
                <a:solidFill>
                  <a:srgbClr val="000000"/>
                </a:solidFill>
              </a:rPr>
              <a:t>10th amendment: “The powers not delegated to the United States by the Constitution, nor prohibited by it to the states, are reserved to the states respectively, or to the people.”.</a:t>
            </a:r>
            <a:endParaRPr lang="en-US" sz="1800" dirty="0"/>
          </a:p>
        </p:txBody>
      </p:sp>
    </p:spTree>
    <p:extLst>
      <p:ext uri="{BB962C8B-B14F-4D97-AF65-F5344CB8AC3E}">
        <p14:creationId xmlns:p14="http://schemas.microsoft.com/office/powerpoint/2010/main" val="4218252083"/>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Government</a:t>
            </a:r>
          </a:p>
        </p:txBody>
      </p:sp>
      <p:sp>
        <p:nvSpPr>
          <p:cNvPr id="3" name="Content Placeholder 2"/>
          <p:cNvSpPr>
            <a:spLocks noGrp="1"/>
          </p:cNvSpPr>
          <p:nvPr>
            <p:ph sz="half" idx="1"/>
          </p:nvPr>
        </p:nvSpPr>
        <p:spPr/>
        <p:txBody>
          <a:bodyPr/>
          <a:lstStyle/>
          <a:p>
            <a:pPr marL="0" indent="0">
              <a:buNone/>
            </a:pPr>
            <a:r>
              <a:rPr lang="en-US" sz="1800" b="1" dirty="0">
                <a:solidFill>
                  <a:srgbClr val="000000"/>
                </a:solidFill>
              </a:rPr>
              <a:t>13th amendment: </a:t>
            </a:r>
            <a:r>
              <a:rPr lang="en-US" sz="1800" dirty="0">
                <a:solidFill>
                  <a:srgbClr val="000000"/>
                </a:solidFill>
              </a:rPr>
              <a:t>Formally abolished slavery in the United States. </a:t>
            </a:r>
          </a:p>
          <a:p>
            <a:pPr marL="0" indent="0">
              <a:buNone/>
            </a:pPr>
            <a:r>
              <a:rPr lang="en-US" sz="1800" b="1" dirty="0">
                <a:solidFill>
                  <a:srgbClr val="000000"/>
                </a:solidFill>
              </a:rPr>
              <a:t>14th amendment: </a:t>
            </a:r>
            <a:r>
              <a:rPr lang="en-US" sz="1800" dirty="0">
                <a:solidFill>
                  <a:srgbClr val="000000"/>
                </a:solidFill>
              </a:rPr>
              <a:t>granted citizenship to “all persons born or naturalized in the United States,” which included former slaves recently freed. </a:t>
            </a:r>
          </a:p>
          <a:p>
            <a:pPr marL="0" indent="0">
              <a:buNone/>
            </a:pPr>
            <a:r>
              <a:rPr lang="en-US" sz="1800" b="1" dirty="0">
                <a:solidFill>
                  <a:srgbClr val="000000"/>
                </a:solidFill>
              </a:rPr>
              <a:t>15th amendment: </a:t>
            </a:r>
            <a:r>
              <a:rPr lang="en-US" sz="1800" dirty="0">
                <a:solidFill>
                  <a:srgbClr val="000000"/>
                </a:solidFill>
              </a:rPr>
              <a:t>Granted African American men the right to vote by declaring that the "right of citizens… to vote shall not be denied or abridged…on account of race, color, or previous condition of servitude." </a:t>
            </a:r>
          </a:p>
          <a:p>
            <a:pPr marL="0" indent="0">
              <a:buNone/>
            </a:pPr>
            <a:r>
              <a:rPr lang="en-US" sz="1800" b="1" dirty="0">
                <a:solidFill>
                  <a:srgbClr val="000000"/>
                </a:solidFill>
              </a:rPr>
              <a:t>16th amendment: </a:t>
            </a:r>
            <a:r>
              <a:rPr lang="en-US" sz="1800" dirty="0">
                <a:solidFill>
                  <a:srgbClr val="000000"/>
                </a:solidFill>
              </a:rPr>
              <a:t>Right of the government to collect income taxes.</a:t>
            </a:r>
          </a:p>
          <a:p>
            <a:pPr marL="0" indent="0">
              <a:buNone/>
            </a:pPr>
            <a:r>
              <a:rPr lang="en-US" sz="1800" b="1" dirty="0">
                <a:solidFill>
                  <a:srgbClr val="000000"/>
                </a:solidFill>
              </a:rPr>
              <a:t>19th amendment</a:t>
            </a:r>
            <a:r>
              <a:rPr lang="en-US" sz="1800" dirty="0">
                <a:solidFill>
                  <a:srgbClr val="000000"/>
                </a:solidFill>
              </a:rPr>
              <a:t>: Women’s right to vote</a:t>
            </a:r>
            <a:endParaRPr lang="en-US" sz="1800"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83751" y="1997612"/>
            <a:ext cx="4235496" cy="2722819"/>
          </a:xfrm>
        </p:spPr>
      </p:pic>
    </p:spTree>
    <p:extLst>
      <p:ext uri="{BB962C8B-B14F-4D97-AF65-F5344CB8AC3E}">
        <p14:creationId xmlns:p14="http://schemas.microsoft.com/office/powerpoint/2010/main" val="104742691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1" y="274638"/>
            <a:ext cx="8529638" cy="1143000"/>
          </a:xfrm>
        </p:spPr>
        <p:txBody>
          <a:bodyPr/>
          <a:lstStyle/>
          <a:p>
            <a:r>
              <a:rPr lang="en-US" dirty="0"/>
              <a:t>CAN YOU NAME THESE THREE PEOPLE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7438" y="2413000"/>
            <a:ext cx="4519496" cy="3007519"/>
          </a:xfrm>
        </p:spPr>
      </p:pic>
    </p:spTree>
    <p:extLst>
      <p:ext uri="{BB962C8B-B14F-4D97-AF65-F5344CB8AC3E}">
        <p14:creationId xmlns:p14="http://schemas.microsoft.com/office/powerpoint/2010/main" val="2749625911"/>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Government</a:t>
            </a:r>
          </a:p>
        </p:txBody>
      </p:sp>
      <p:sp>
        <p:nvSpPr>
          <p:cNvPr id="3" name="Text Placeholder 2"/>
          <p:cNvSpPr>
            <a:spLocks noGrp="1"/>
          </p:cNvSpPr>
          <p:nvPr>
            <p:ph type="body" idx="1"/>
          </p:nvPr>
        </p:nvSpPr>
        <p:spPr/>
        <p:txBody>
          <a:bodyPr/>
          <a:lstStyle/>
          <a:p>
            <a:r>
              <a:rPr lang="en-US" dirty="0"/>
              <a:t>SENATE</a:t>
            </a:r>
          </a:p>
        </p:txBody>
      </p:sp>
      <p:sp>
        <p:nvSpPr>
          <p:cNvPr id="4" name="Content Placeholder 3"/>
          <p:cNvSpPr>
            <a:spLocks noGrp="1"/>
          </p:cNvSpPr>
          <p:nvPr>
            <p:ph sz="half" idx="2"/>
          </p:nvPr>
        </p:nvSpPr>
        <p:spPr/>
        <p:txBody>
          <a:bodyPr/>
          <a:lstStyle/>
          <a:p>
            <a:r>
              <a:rPr lang="en-US" dirty="0"/>
              <a:t>Seats: 100</a:t>
            </a:r>
          </a:p>
          <a:p>
            <a:r>
              <a:rPr lang="en-US" dirty="0"/>
              <a:t>Length of Term: 6 </a:t>
            </a:r>
            <a:r>
              <a:rPr lang="en-US" dirty="0" err="1"/>
              <a:t>yrs</a:t>
            </a:r>
            <a:endParaRPr lang="en-US" dirty="0"/>
          </a:p>
          <a:p>
            <a:r>
              <a:rPr lang="en-US" dirty="0"/>
              <a:t>Apportioned: 2 per state</a:t>
            </a:r>
          </a:p>
          <a:p>
            <a:r>
              <a:rPr lang="en-US" dirty="0"/>
              <a:t>Speaker:</a:t>
            </a:r>
            <a:r>
              <a:rPr lang="en-US" dirty="0">
                <a:solidFill>
                  <a:srgbClr val="000000"/>
                </a:solidFill>
              </a:rPr>
              <a:t> Vice Pres. Of the US (Joe Biden)</a:t>
            </a:r>
            <a:endParaRPr lang="en-US" dirty="0"/>
          </a:p>
        </p:txBody>
      </p:sp>
      <p:sp>
        <p:nvSpPr>
          <p:cNvPr id="5" name="Text Placeholder 4"/>
          <p:cNvSpPr>
            <a:spLocks noGrp="1"/>
          </p:cNvSpPr>
          <p:nvPr>
            <p:ph type="body" sz="quarter" idx="3"/>
          </p:nvPr>
        </p:nvSpPr>
        <p:spPr/>
        <p:txBody>
          <a:bodyPr/>
          <a:lstStyle/>
          <a:p>
            <a:r>
              <a:rPr lang="en-US" dirty="0"/>
              <a:t>House of Reps</a:t>
            </a:r>
          </a:p>
        </p:txBody>
      </p:sp>
      <p:sp>
        <p:nvSpPr>
          <p:cNvPr id="6" name="Content Placeholder 5"/>
          <p:cNvSpPr>
            <a:spLocks noGrp="1"/>
          </p:cNvSpPr>
          <p:nvPr>
            <p:ph sz="quarter" idx="4"/>
          </p:nvPr>
        </p:nvSpPr>
        <p:spPr/>
        <p:txBody>
          <a:bodyPr/>
          <a:lstStyle/>
          <a:p>
            <a:r>
              <a:rPr lang="en-US" dirty="0"/>
              <a:t>Seats: 435</a:t>
            </a:r>
          </a:p>
          <a:p>
            <a:r>
              <a:rPr lang="en-US" dirty="0"/>
              <a:t>Length of Term: 2 </a:t>
            </a:r>
            <a:r>
              <a:rPr lang="en-US" dirty="0" err="1"/>
              <a:t>yrs</a:t>
            </a:r>
            <a:endParaRPr lang="en-US" dirty="0"/>
          </a:p>
          <a:p>
            <a:r>
              <a:rPr lang="en-US" dirty="0"/>
              <a:t>Apportioned: based off population</a:t>
            </a:r>
          </a:p>
          <a:p>
            <a:r>
              <a:rPr lang="en-US" dirty="0"/>
              <a:t>Speaker: elected by the House (Paul Ryan)</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294" y="4624147"/>
            <a:ext cx="3166623" cy="2107244"/>
          </a:xfrm>
          <a:prstGeom prst="rect">
            <a:avLst/>
          </a:prstGeom>
        </p:spPr>
      </p:pic>
    </p:spTree>
    <p:extLst>
      <p:ext uri="{BB962C8B-B14F-4D97-AF65-F5344CB8AC3E}">
        <p14:creationId xmlns:p14="http://schemas.microsoft.com/office/powerpoint/2010/main" val="1145508271"/>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Government</a:t>
            </a:r>
          </a:p>
        </p:txBody>
      </p:sp>
      <p:sp>
        <p:nvSpPr>
          <p:cNvPr id="3" name="Content Placeholder 2"/>
          <p:cNvSpPr>
            <a:spLocks noGrp="1"/>
          </p:cNvSpPr>
          <p:nvPr>
            <p:ph idx="1"/>
          </p:nvPr>
        </p:nvSpPr>
        <p:spPr/>
        <p:txBody>
          <a:bodyPr/>
          <a:lstStyle/>
          <a:p>
            <a:pPr marL="0" indent="0">
              <a:buNone/>
            </a:pPr>
            <a:r>
              <a:rPr lang="en-US" sz="1800" dirty="0"/>
              <a:t>The Voting Process-What are electoral votes? After each person in a state casts their vote for president, the state determines which candidate won by popular vote. At that point, the state casts its electoral votes for that candidate. Each state gets a certain amount of electoral votes based on the number of people they have representing them in the House of Representatives and the Senate. There is a total of 538 electoral votes, so a candidate needs 270 electoral votes to win the election.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2677" y="3379936"/>
            <a:ext cx="3314456" cy="3329253"/>
          </a:xfrm>
          <a:prstGeom prst="rect">
            <a:avLst/>
          </a:prstGeom>
        </p:spPr>
      </p:pic>
      <p:sp>
        <p:nvSpPr>
          <p:cNvPr id="5" name="TextBox 4"/>
          <p:cNvSpPr txBox="1"/>
          <p:nvPr/>
        </p:nvSpPr>
        <p:spPr>
          <a:xfrm>
            <a:off x="576775" y="4754880"/>
            <a:ext cx="3587262" cy="646331"/>
          </a:xfrm>
          <a:prstGeom prst="rect">
            <a:avLst/>
          </a:prstGeom>
          <a:noFill/>
        </p:spPr>
        <p:txBody>
          <a:bodyPr wrap="square" rtlCol="0">
            <a:spAutoFit/>
          </a:bodyPr>
          <a:lstStyle/>
          <a:p>
            <a:r>
              <a:rPr lang="en-US" dirty="0"/>
              <a:t>How many does FLORIDA have?</a:t>
            </a:r>
          </a:p>
          <a:p>
            <a:r>
              <a:rPr lang="en-US" dirty="0">
                <a:sym typeface="Wingdings" panose="05000000000000000000" pitchFamily="2" charset="2"/>
              </a:rPr>
              <a:t> 29</a:t>
            </a:r>
            <a:endParaRPr lang="en-US" dirty="0"/>
          </a:p>
        </p:txBody>
      </p:sp>
    </p:spTree>
    <p:extLst>
      <p:ext uri="{BB962C8B-B14F-4D97-AF65-F5344CB8AC3E}">
        <p14:creationId xmlns:p14="http://schemas.microsoft.com/office/powerpoint/2010/main" val="382542655"/>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Government</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7071" y="1701766"/>
            <a:ext cx="6963507" cy="4606421"/>
          </a:xfrm>
        </p:spPr>
      </p:pic>
    </p:spTree>
    <p:extLst>
      <p:ext uri="{BB962C8B-B14F-4D97-AF65-F5344CB8AC3E}">
        <p14:creationId xmlns:p14="http://schemas.microsoft.com/office/powerpoint/2010/main" val="466912130"/>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Government</a:t>
            </a:r>
          </a:p>
        </p:txBody>
      </p:sp>
      <p:sp>
        <p:nvSpPr>
          <p:cNvPr id="3" name="Content Placeholder 2"/>
          <p:cNvSpPr>
            <a:spLocks noGrp="1"/>
          </p:cNvSpPr>
          <p:nvPr>
            <p:ph sz="half" idx="1"/>
          </p:nvPr>
        </p:nvSpPr>
        <p:spPr/>
        <p:txBody>
          <a:bodyPr/>
          <a:lstStyle/>
          <a:p>
            <a:r>
              <a:rPr lang="en-US" sz="1800" dirty="0"/>
              <a:t>Who consents the Presidents approval for Supreme Court justices? Senate </a:t>
            </a:r>
          </a:p>
          <a:p>
            <a:r>
              <a:rPr lang="en-US" sz="1800" dirty="0"/>
              <a:t>How many judges sit on the Supreme Court? Nine </a:t>
            </a:r>
          </a:p>
          <a:p>
            <a:r>
              <a:rPr lang="en-US" sz="1800" dirty="0"/>
              <a:t>The United State’s Supreme Court is established in the Constitution. It is the highest judicial body in America, and heads the judicial branch of government. There are nine judges that sit on the Supreme Court (one Chief Justice and eight associate justices). Each of these nine justices are appointed by the President, confirmed by the senate, and appointed to serve life terms. </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89046" y="2769497"/>
            <a:ext cx="3892992" cy="2187367"/>
          </a:xfrm>
        </p:spPr>
      </p:pic>
    </p:spTree>
    <p:extLst>
      <p:ext uri="{BB962C8B-B14F-4D97-AF65-F5344CB8AC3E}">
        <p14:creationId xmlns:p14="http://schemas.microsoft.com/office/powerpoint/2010/main" val="1752797105"/>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Economics</a:t>
            </a:r>
          </a:p>
        </p:txBody>
      </p:sp>
      <p:sp>
        <p:nvSpPr>
          <p:cNvPr id="3" name="Content Placeholder 2"/>
          <p:cNvSpPr>
            <a:spLocks noGrp="1"/>
          </p:cNvSpPr>
          <p:nvPr>
            <p:ph idx="1"/>
          </p:nvPr>
        </p:nvSpPr>
        <p:spPr/>
        <p:txBody>
          <a:bodyPr/>
          <a:lstStyle/>
          <a:p>
            <a:r>
              <a:rPr lang="en-US" sz="2000" u="sng" dirty="0"/>
              <a:t>Wants</a:t>
            </a:r>
            <a:r>
              <a:rPr lang="en-US" sz="2000" dirty="0"/>
              <a:t> - Simply the desires of citizens. Wants are different from needs as we will see below. Wants are a means of expressing a perceived need. Wants are broader than needs.</a:t>
            </a:r>
          </a:p>
          <a:p>
            <a:r>
              <a:rPr lang="en-US" sz="2000" u="sng" dirty="0"/>
              <a:t>Needs</a:t>
            </a:r>
            <a:r>
              <a:rPr lang="en-US" sz="2000" dirty="0"/>
              <a:t>: These are basic requirements for survival like food and water and shelter. In recent years we have seen a perceived shift of certain items from wants to needs. Telephone service, to many, is a need. I would argue, however, that they are wrong.</a:t>
            </a:r>
          </a:p>
          <a:p>
            <a:r>
              <a:rPr lang="en-US" sz="2000" u="sng" dirty="0"/>
              <a:t>Scarcity</a:t>
            </a:r>
            <a:r>
              <a:rPr lang="en-US" sz="2000" dirty="0"/>
              <a:t> - the fundamental economic problem facing ALL societies. Essentially it is how to satisfy </a:t>
            </a:r>
            <a:r>
              <a:rPr lang="en-US" sz="2000" i="1" dirty="0"/>
              <a:t>unlimited wants</a:t>
            </a:r>
            <a:r>
              <a:rPr lang="en-US" sz="2000" dirty="0"/>
              <a:t> with </a:t>
            </a:r>
            <a:r>
              <a:rPr lang="en-US" sz="2000" i="1" dirty="0"/>
              <a:t>limited resources</a:t>
            </a:r>
            <a:r>
              <a:rPr lang="en-US" sz="2000" dirty="0"/>
              <a:t>. This is the issue that plagues all government and peoples. How do we get rid of the issue of scarcity? Many people have thought they had the answer (see Marx, Smith, Keynes, etc.) but the issue of scarcity still exists.</a:t>
            </a:r>
          </a:p>
          <a:p>
            <a:pPr marL="0" indent="0">
              <a:buNone/>
            </a:pPr>
            <a:endParaRPr lang="en-US" dirty="0"/>
          </a:p>
        </p:txBody>
      </p:sp>
    </p:spTree>
    <p:extLst>
      <p:ext uri="{BB962C8B-B14F-4D97-AF65-F5344CB8AC3E}">
        <p14:creationId xmlns:p14="http://schemas.microsoft.com/office/powerpoint/2010/main" val="1330240852"/>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Economics</a:t>
            </a:r>
          </a:p>
        </p:txBody>
      </p:sp>
      <p:sp>
        <p:nvSpPr>
          <p:cNvPr id="3" name="Content Placeholder 2"/>
          <p:cNvSpPr>
            <a:spLocks noGrp="1"/>
          </p:cNvSpPr>
          <p:nvPr>
            <p:ph idx="1"/>
          </p:nvPr>
        </p:nvSpPr>
        <p:spPr/>
        <p:txBody>
          <a:bodyPr/>
          <a:lstStyle/>
          <a:p>
            <a:pPr algn="just"/>
            <a:r>
              <a:rPr lang="en-US" sz="1800" b="0" i="0" u="sng" dirty="0">
                <a:solidFill>
                  <a:srgbClr val="000066"/>
                </a:solidFill>
                <a:effectLst/>
                <a:latin typeface="Arial" panose="020B0604020202020204" pitchFamily="34" charset="0"/>
              </a:rPr>
              <a:t>Factors of Production/Resources</a:t>
            </a:r>
            <a:r>
              <a:rPr lang="en-US" sz="1800" b="0" i="0" dirty="0">
                <a:solidFill>
                  <a:srgbClr val="000066"/>
                </a:solidFill>
                <a:effectLst/>
                <a:latin typeface="Arial" panose="020B0604020202020204" pitchFamily="34" charset="0"/>
              </a:rPr>
              <a:t> - these are those elements that a nations has at its disposal to deal with the issue of scarcity. How efficiently these are used determines the measure of success a nation has. They are</a:t>
            </a:r>
          </a:p>
          <a:p>
            <a:pPr algn="just">
              <a:buFont typeface="Arial" panose="020B0604020202020204" pitchFamily="34" charset="0"/>
              <a:buChar char="•"/>
            </a:pPr>
            <a:r>
              <a:rPr lang="en-US" sz="1800" b="0" i="0" dirty="0">
                <a:solidFill>
                  <a:srgbClr val="000066"/>
                </a:solidFill>
                <a:effectLst/>
                <a:latin typeface="Arial" panose="020B0604020202020204" pitchFamily="34" charset="0"/>
              </a:rPr>
              <a:t>Land - natural resources, etc.</a:t>
            </a:r>
          </a:p>
          <a:p>
            <a:pPr algn="just">
              <a:buFont typeface="Arial" panose="020B0604020202020204" pitchFamily="34" charset="0"/>
              <a:buChar char="•"/>
            </a:pPr>
            <a:r>
              <a:rPr lang="en-US" sz="1800" b="0" i="0" dirty="0">
                <a:solidFill>
                  <a:srgbClr val="000066"/>
                </a:solidFill>
                <a:effectLst/>
                <a:latin typeface="Arial" panose="020B0604020202020204" pitchFamily="34" charset="0"/>
              </a:rPr>
              <a:t>Capital - investment monies.</a:t>
            </a:r>
          </a:p>
          <a:p>
            <a:pPr algn="just">
              <a:buFont typeface="Arial" panose="020B0604020202020204" pitchFamily="34" charset="0"/>
              <a:buChar char="•"/>
            </a:pPr>
            <a:r>
              <a:rPr lang="en-US" sz="1800" b="0" i="0" dirty="0">
                <a:solidFill>
                  <a:srgbClr val="000066"/>
                </a:solidFill>
                <a:effectLst/>
                <a:latin typeface="Arial" panose="020B0604020202020204" pitchFamily="34" charset="0"/>
              </a:rPr>
              <a:t>Labor - the work force; size, education, quality, work ethic.</a:t>
            </a:r>
          </a:p>
          <a:p>
            <a:pPr algn="just">
              <a:buFont typeface="Arial" panose="020B0604020202020204" pitchFamily="34" charset="0"/>
              <a:buChar char="•"/>
            </a:pPr>
            <a:r>
              <a:rPr lang="en-US" sz="1800" b="0" i="0" dirty="0">
                <a:solidFill>
                  <a:srgbClr val="000066"/>
                </a:solidFill>
                <a:effectLst/>
                <a:latin typeface="Arial" panose="020B0604020202020204" pitchFamily="34" charset="0"/>
              </a:rPr>
              <a:t>Entrepreneurs - inventive and risk taking spirit. This is a rather new addition to a traditional list.</a:t>
            </a:r>
          </a:p>
          <a:p>
            <a:pPr algn="just"/>
            <a:r>
              <a:rPr lang="en-US" sz="1800" b="0" i="0" dirty="0">
                <a:solidFill>
                  <a:srgbClr val="000066"/>
                </a:solidFill>
                <a:effectLst/>
                <a:latin typeface="Arial" panose="020B0604020202020204" pitchFamily="34" charset="0"/>
              </a:rPr>
              <a:t>The "</a:t>
            </a:r>
            <a:r>
              <a:rPr lang="en-US" sz="1800" b="0" i="0" u="sng" dirty="0">
                <a:solidFill>
                  <a:srgbClr val="000066"/>
                </a:solidFill>
                <a:effectLst/>
                <a:latin typeface="Arial" panose="020B0604020202020204" pitchFamily="34" charset="0"/>
              </a:rPr>
              <a:t>Three Basic Economic Questions</a:t>
            </a:r>
            <a:r>
              <a:rPr lang="en-US" sz="1800" b="0" i="0" dirty="0">
                <a:solidFill>
                  <a:srgbClr val="000066"/>
                </a:solidFill>
                <a:effectLst/>
                <a:latin typeface="Arial" panose="020B0604020202020204" pitchFamily="34" charset="0"/>
              </a:rPr>
              <a:t>" - these are the questions all nations must ask when dealing with scarcity and </a:t>
            </a:r>
            <a:r>
              <a:rPr lang="en-US" sz="1800" b="0" i="0" dirty="0" err="1">
                <a:solidFill>
                  <a:srgbClr val="000066"/>
                </a:solidFill>
                <a:effectLst/>
                <a:latin typeface="Arial" panose="020B0604020202020204" pitchFamily="34" charset="0"/>
              </a:rPr>
              <a:t>effciently</a:t>
            </a:r>
            <a:r>
              <a:rPr lang="en-US" sz="1800" b="0" i="0" dirty="0">
                <a:solidFill>
                  <a:srgbClr val="000066"/>
                </a:solidFill>
                <a:effectLst/>
                <a:latin typeface="Arial" panose="020B0604020202020204" pitchFamily="34" charset="0"/>
              </a:rPr>
              <a:t> allocating their resources.</a:t>
            </a:r>
          </a:p>
          <a:p>
            <a:pPr algn="just">
              <a:buFont typeface="Arial" panose="020B0604020202020204" pitchFamily="34" charset="0"/>
              <a:buChar char="•"/>
            </a:pPr>
            <a:r>
              <a:rPr lang="en-US" sz="1800" b="0" i="0" dirty="0">
                <a:solidFill>
                  <a:srgbClr val="000066"/>
                </a:solidFill>
                <a:effectLst/>
                <a:latin typeface="Arial" panose="020B0604020202020204" pitchFamily="34" charset="0"/>
              </a:rPr>
              <a:t>What to produce?</a:t>
            </a:r>
          </a:p>
          <a:p>
            <a:pPr algn="just">
              <a:buFont typeface="Arial" panose="020B0604020202020204" pitchFamily="34" charset="0"/>
              <a:buChar char="•"/>
            </a:pPr>
            <a:r>
              <a:rPr lang="en-US" sz="1800" b="0" i="0" dirty="0">
                <a:solidFill>
                  <a:srgbClr val="000066"/>
                </a:solidFill>
                <a:effectLst/>
                <a:latin typeface="Arial" panose="020B0604020202020204" pitchFamily="34" charset="0"/>
              </a:rPr>
              <a:t>How to produce?</a:t>
            </a:r>
          </a:p>
          <a:p>
            <a:pPr algn="just">
              <a:buFont typeface="Arial" panose="020B0604020202020204" pitchFamily="34" charset="0"/>
              <a:buChar char="•"/>
            </a:pPr>
            <a:r>
              <a:rPr lang="en-US" sz="1800" b="0" i="0" dirty="0">
                <a:solidFill>
                  <a:srgbClr val="000066"/>
                </a:solidFill>
                <a:effectLst/>
                <a:latin typeface="Arial" panose="020B0604020202020204" pitchFamily="34" charset="0"/>
              </a:rPr>
              <a:t>For whom to produce?</a:t>
            </a:r>
          </a:p>
          <a:p>
            <a:endParaRPr lang="en-US" dirty="0"/>
          </a:p>
        </p:txBody>
      </p:sp>
    </p:spTree>
    <p:extLst>
      <p:ext uri="{BB962C8B-B14F-4D97-AF65-F5344CB8AC3E}">
        <p14:creationId xmlns:p14="http://schemas.microsoft.com/office/powerpoint/2010/main" val="114943080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Economics</a:t>
            </a:r>
          </a:p>
        </p:txBody>
      </p:sp>
      <p:sp>
        <p:nvSpPr>
          <p:cNvPr id="3" name="Content Placeholder 2"/>
          <p:cNvSpPr>
            <a:spLocks noGrp="1"/>
          </p:cNvSpPr>
          <p:nvPr>
            <p:ph idx="1"/>
          </p:nvPr>
        </p:nvSpPr>
        <p:spPr/>
        <p:txBody>
          <a:bodyPr/>
          <a:lstStyle/>
          <a:p>
            <a:r>
              <a:rPr lang="en-US" u="sng" dirty="0"/>
              <a:t>Economics</a:t>
            </a:r>
            <a:r>
              <a:rPr lang="en-US" dirty="0"/>
              <a:t> - Economics is the study the production and distribution of goods and services, it is the study of human efforts to satisfy unlimited wants with limited resources.</a:t>
            </a:r>
          </a:p>
          <a:p>
            <a:r>
              <a:rPr lang="en-US" u="sng" dirty="0"/>
              <a:t>Opportunity Cost</a:t>
            </a:r>
            <a:r>
              <a:rPr lang="en-US" dirty="0"/>
              <a:t> - the cost of an economic decision. The classic example is "guns or butter." What should a nation produce; butter, a need, or guns, a want? What is the cost of either </a:t>
            </a:r>
            <a:r>
              <a:rPr lang="en-US" dirty="0" err="1"/>
              <a:t>decsion</a:t>
            </a:r>
            <a:r>
              <a:rPr lang="en-US" dirty="0"/>
              <a:t>? If we choose the guns the cost is the butter. If we choose butter, the cost is the guns. nations bust always deal with the questions faced by opportunity cost. It is a matter of choices. Resources are </a:t>
            </a:r>
            <a:r>
              <a:rPr lang="en-US" dirty="0" err="1"/>
              <a:t>limted</a:t>
            </a:r>
            <a:r>
              <a:rPr lang="en-US" dirty="0"/>
              <a:t> thus we cannot meet every need or want.</a:t>
            </a:r>
          </a:p>
          <a:p>
            <a:pPr marL="0" indent="0">
              <a:buNone/>
            </a:pPr>
            <a:endParaRPr lang="en-US" dirty="0"/>
          </a:p>
        </p:txBody>
      </p:sp>
    </p:spTree>
    <p:extLst>
      <p:ext uri="{BB962C8B-B14F-4D97-AF65-F5344CB8AC3E}">
        <p14:creationId xmlns:p14="http://schemas.microsoft.com/office/powerpoint/2010/main" val="2289662696"/>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FLORIDA</a:t>
            </a:r>
          </a:p>
        </p:txBody>
      </p:sp>
      <p:sp>
        <p:nvSpPr>
          <p:cNvPr id="3" name="Content Placeholder 2"/>
          <p:cNvSpPr>
            <a:spLocks noGrp="1"/>
          </p:cNvSpPr>
          <p:nvPr>
            <p:ph idx="1"/>
          </p:nvPr>
        </p:nvSpPr>
        <p:spPr/>
        <p:txBody>
          <a:bodyPr/>
          <a:lstStyle/>
          <a:p>
            <a:r>
              <a:rPr lang="en-US" b="1" dirty="0"/>
              <a:t>A Brief History</a:t>
            </a:r>
          </a:p>
          <a:p>
            <a:pPr fontAlgn="t"/>
            <a:r>
              <a:rPr lang="en-US" b="1" dirty="0">
                <a:hlinkClick r:id="rId2"/>
              </a:rPr>
              <a:t>Early Human Inhabitants</a:t>
            </a:r>
            <a:endParaRPr lang="en-US" b="1" dirty="0"/>
          </a:p>
          <a:p>
            <a:pPr fontAlgn="t"/>
            <a:r>
              <a:rPr lang="en-US" dirty="0"/>
              <a:t>People first reached Florida at least 12,000 years ago.</a:t>
            </a:r>
          </a:p>
          <a:p>
            <a:pPr fontAlgn="t"/>
            <a:r>
              <a:rPr lang="en-US" b="1" dirty="0">
                <a:hlinkClick r:id="rId3"/>
              </a:rPr>
              <a:t>European Exploration and Colonization</a:t>
            </a:r>
            <a:endParaRPr lang="en-US" b="1" dirty="0"/>
          </a:p>
          <a:p>
            <a:pPr fontAlgn="t"/>
            <a:r>
              <a:rPr lang="en-US" dirty="0"/>
              <a:t>Written records about life in Florida began with the arrival of the Spanish explorer and adventurer Juan Ponce de León in 1513.</a:t>
            </a:r>
          </a:p>
          <a:p>
            <a:pPr fontAlgn="t"/>
            <a:r>
              <a:rPr lang="en-US" b="1" dirty="0">
                <a:hlinkClick r:id="rId4"/>
              </a:rPr>
              <a:t>Territorial Period</a:t>
            </a:r>
            <a:endParaRPr lang="en-US" b="1" dirty="0"/>
          </a:p>
          <a:p>
            <a:pPr fontAlgn="t"/>
            <a:r>
              <a:rPr lang="en-US" dirty="0"/>
              <a:t>As a territory of the United States, Florida was particularly attractive to people from the older Southern plantation areas of Virginia, the Carolinas, and Georgia, who arrived in considerable numbers.</a:t>
            </a:r>
          </a:p>
          <a:p>
            <a:pPr marL="0" indent="0">
              <a:buNone/>
            </a:pPr>
            <a:endParaRPr lang="en-US" dirty="0"/>
          </a:p>
        </p:txBody>
      </p:sp>
    </p:spTree>
    <p:extLst>
      <p:ext uri="{BB962C8B-B14F-4D97-AF65-F5344CB8AC3E}">
        <p14:creationId xmlns:p14="http://schemas.microsoft.com/office/powerpoint/2010/main" val="2546508430"/>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Essentials to Know- FLORIDA</a:t>
            </a:r>
          </a:p>
        </p:txBody>
      </p:sp>
      <p:sp>
        <p:nvSpPr>
          <p:cNvPr id="3" name="Content Placeholder 2"/>
          <p:cNvSpPr>
            <a:spLocks noGrp="1"/>
          </p:cNvSpPr>
          <p:nvPr>
            <p:ph idx="1"/>
          </p:nvPr>
        </p:nvSpPr>
        <p:spPr/>
        <p:txBody>
          <a:bodyPr/>
          <a:lstStyle/>
          <a:p>
            <a:pPr lvl="0" fontAlgn="t">
              <a:buClr>
                <a:srgbClr val="000000"/>
              </a:buClr>
            </a:pPr>
            <a:r>
              <a:rPr lang="en-US" sz="2000" b="1" dirty="0">
                <a:solidFill>
                  <a:srgbClr val="000000"/>
                </a:solidFill>
                <a:hlinkClick r:id="rId2"/>
              </a:rPr>
              <a:t>Seminole Indian </a:t>
            </a:r>
            <a:r>
              <a:rPr lang="en-US" sz="2000" b="1">
                <a:solidFill>
                  <a:srgbClr val="000000"/>
                </a:solidFill>
                <a:hlinkClick r:id="rId2"/>
              </a:rPr>
              <a:t>Wars: (1816-1858)</a:t>
            </a:r>
            <a:endParaRPr lang="en-US" sz="2000" b="1" dirty="0">
              <a:solidFill>
                <a:srgbClr val="000000"/>
              </a:solidFill>
              <a:hlinkClick r:id="rId2"/>
            </a:endParaRPr>
          </a:p>
          <a:p>
            <a:pPr marL="0" lvl="0" indent="0" fontAlgn="t">
              <a:buClr>
                <a:srgbClr val="000000"/>
              </a:buClr>
              <a:buNone/>
            </a:pPr>
            <a:r>
              <a:rPr lang="en-US" sz="2000" dirty="0"/>
              <a:t>The </a:t>
            </a:r>
            <a:r>
              <a:rPr lang="en-US" sz="2000" b="1" dirty="0"/>
              <a:t>Seminole Wars</a:t>
            </a:r>
            <a:r>
              <a:rPr lang="en-US" sz="2000" dirty="0"/>
              <a:t>, also known as the </a:t>
            </a:r>
            <a:r>
              <a:rPr lang="en-US" sz="2000" b="1" dirty="0"/>
              <a:t>Florida Wars</a:t>
            </a:r>
            <a:r>
              <a:rPr lang="en-US" sz="2000" dirty="0"/>
              <a:t>, were three conflicts in </a:t>
            </a:r>
            <a:r>
              <a:rPr lang="en-US" sz="2000" dirty="0">
                <a:hlinkClick r:id="rId3" tooltip="Florida"/>
              </a:rPr>
              <a:t>Florida</a:t>
            </a:r>
            <a:r>
              <a:rPr lang="en-US" sz="2000" dirty="0"/>
              <a:t> between the </a:t>
            </a:r>
            <a:r>
              <a:rPr lang="en-US" sz="2000" dirty="0">
                <a:hlinkClick r:id="rId4" tooltip="Seminole"/>
              </a:rPr>
              <a:t>Seminole</a:t>
            </a:r>
            <a:r>
              <a:rPr lang="en-US" sz="2000" dirty="0"/>
              <a:t>—the collective name given to the amalgamation of various groups of </a:t>
            </a:r>
            <a:r>
              <a:rPr lang="en-US" sz="2000" dirty="0">
                <a:hlinkClick r:id="rId5" tooltip="Native Americans in the United States"/>
              </a:rPr>
              <a:t>Native Americans</a:t>
            </a:r>
            <a:r>
              <a:rPr lang="en-US" sz="2000" dirty="0"/>
              <a:t> and </a:t>
            </a:r>
            <a:r>
              <a:rPr lang="en-US" sz="2000" dirty="0">
                <a:hlinkClick r:id="rId6" tooltip="African Americans"/>
              </a:rPr>
              <a:t>African Americans</a:t>
            </a:r>
            <a:r>
              <a:rPr lang="en-US" sz="2000" dirty="0"/>
              <a:t> who settled in Florida in the early 18th century—and the </a:t>
            </a:r>
            <a:r>
              <a:rPr lang="en-US" sz="2000" dirty="0">
                <a:hlinkClick r:id="rId7" tooltip="United States"/>
              </a:rPr>
              <a:t>United States</a:t>
            </a:r>
            <a:r>
              <a:rPr lang="en-US" sz="2000" dirty="0"/>
              <a:t> </a:t>
            </a:r>
            <a:r>
              <a:rPr lang="en-US" sz="2000" dirty="0">
                <a:hlinkClick r:id="rId8" tooltip="US Army"/>
              </a:rPr>
              <a:t>Army</a:t>
            </a:r>
            <a:r>
              <a:rPr lang="en-US" sz="2000" dirty="0"/>
              <a:t>. Taken together, the Seminole Wars were the longest and most expensive (both in human and monetary terms) Indian Wars in United States history.</a:t>
            </a:r>
            <a:endParaRPr lang="en-US" sz="2000" b="1" dirty="0">
              <a:solidFill>
                <a:srgbClr val="000000"/>
              </a:solidFill>
              <a:hlinkClick r:id="rId2"/>
            </a:endParaRPr>
          </a:p>
          <a:p>
            <a:pPr lvl="0" fontAlgn="t">
              <a:buClr>
                <a:srgbClr val="000000"/>
              </a:buClr>
            </a:pPr>
            <a:r>
              <a:rPr lang="en-US" sz="2000" b="1" dirty="0">
                <a:solidFill>
                  <a:srgbClr val="000000"/>
                </a:solidFill>
                <a:hlinkClick r:id="rId2"/>
              </a:rPr>
              <a:t>Statehood</a:t>
            </a:r>
            <a:endParaRPr lang="en-US" sz="2000" b="1" dirty="0">
              <a:solidFill>
                <a:srgbClr val="000000"/>
              </a:solidFill>
            </a:endParaRPr>
          </a:p>
          <a:p>
            <a:pPr lvl="0" fontAlgn="t">
              <a:buClr>
                <a:srgbClr val="000000"/>
              </a:buClr>
            </a:pPr>
            <a:r>
              <a:rPr lang="en-US" sz="2000" dirty="0">
                <a:solidFill>
                  <a:srgbClr val="000000"/>
                </a:solidFill>
              </a:rPr>
              <a:t>Florida became the twenty-seventh state in the United States on March 3, 1845.</a:t>
            </a:r>
          </a:p>
          <a:p>
            <a:pPr lvl="0" fontAlgn="t">
              <a:buClr>
                <a:srgbClr val="000000"/>
              </a:buClr>
            </a:pPr>
            <a:r>
              <a:rPr lang="en-US" sz="2000" b="1" dirty="0">
                <a:solidFill>
                  <a:srgbClr val="000000"/>
                </a:solidFill>
                <a:hlinkClick r:id="rId9"/>
              </a:rPr>
              <a:t>Civil War and Reconstruction</a:t>
            </a:r>
            <a:endParaRPr lang="en-US" sz="2000" b="1" dirty="0">
              <a:solidFill>
                <a:srgbClr val="000000"/>
              </a:solidFill>
            </a:endParaRPr>
          </a:p>
          <a:p>
            <a:pPr lvl="0" fontAlgn="t">
              <a:buClr>
                <a:srgbClr val="000000"/>
              </a:buClr>
            </a:pPr>
            <a:r>
              <a:rPr lang="en-US" sz="2000" dirty="0">
                <a:solidFill>
                  <a:srgbClr val="000000"/>
                </a:solidFill>
              </a:rPr>
              <a:t>During the Civil War, Florida was not ravaged as several other southern states were. Indeed, no decisive battles were fought on Florida soil. While Union forces occupied many coastal towns and forts, the interior of the state remained in Confederate hands</a:t>
            </a:r>
          </a:p>
          <a:p>
            <a:pPr marL="0" lvl="0" indent="0" fontAlgn="t">
              <a:buClr>
                <a:srgbClr val="000000"/>
              </a:buClr>
              <a:buNone/>
            </a:pPr>
            <a:endParaRPr lang="en-US" u="sng" dirty="0">
              <a:solidFill>
                <a:srgbClr val="000000"/>
              </a:solidFill>
            </a:endParaRPr>
          </a:p>
        </p:txBody>
      </p:sp>
    </p:spTree>
    <p:extLst>
      <p:ext uri="{BB962C8B-B14F-4D97-AF65-F5344CB8AC3E}">
        <p14:creationId xmlns:p14="http://schemas.microsoft.com/office/powerpoint/2010/main" val="112712408"/>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fontAlgn="t"/>
            <a:r>
              <a:rPr lang="en-US" b="1" dirty="0">
                <a:hlinkClick r:id="rId2"/>
              </a:rPr>
              <a:t>Florida Development</a:t>
            </a:r>
            <a:endParaRPr lang="en-US" b="1" dirty="0"/>
          </a:p>
          <a:p>
            <a:pPr fontAlgn="t"/>
            <a:r>
              <a:rPr lang="en-US" dirty="0"/>
              <a:t>During the final quarter of the nineteenth century, large-scale commercial agriculture in Florida, especially cattle-raising, grew in importance.</a:t>
            </a:r>
          </a:p>
          <a:p>
            <a:pPr fontAlgn="t"/>
            <a:r>
              <a:rPr lang="en-US" b="1" dirty="0">
                <a:hlinkClick r:id="rId3"/>
              </a:rPr>
              <a:t>The Great Depression in Florida</a:t>
            </a:r>
            <a:endParaRPr lang="en-US" b="1" dirty="0"/>
          </a:p>
          <a:p>
            <a:pPr fontAlgn="t"/>
            <a:r>
              <a:rPr lang="en-US" dirty="0"/>
              <a:t>Florida's economic bubble burst in 1926, when money and credit ran out, and banks and investors abruptly stopped trusting the "paper" millionaires.</a:t>
            </a:r>
          </a:p>
          <a:p>
            <a:pPr fontAlgn="t"/>
            <a:r>
              <a:rPr lang="en-US" b="1" dirty="0">
                <a:hlinkClick r:id="rId4"/>
              </a:rPr>
              <a:t>World War II and Post-War Boom</a:t>
            </a:r>
            <a:endParaRPr lang="en-US" b="1" dirty="0"/>
          </a:p>
          <a:p>
            <a:pPr fontAlgn="t"/>
            <a:r>
              <a:rPr lang="en-US" dirty="0"/>
              <a:t>World War II spurred economic development in Florida. Because of its year-round mild climate, the state became a major training center for soldiers, sailors, and aviators of the United States and its allies.</a:t>
            </a:r>
          </a:p>
          <a:p>
            <a:endParaRPr lang="en-US" dirty="0"/>
          </a:p>
        </p:txBody>
      </p:sp>
    </p:spTree>
    <p:extLst>
      <p:ext uri="{BB962C8B-B14F-4D97-AF65-F5344CB8AC3E}">
        <p14:creationId xmlns:p14="http://schemas.microsoft.com/office/powerpoint/2010/main" val="84452138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006" y="173038"/>
            <a:ext cx="8529638" cy="1427162"/>
          </a:xfrm>
        </p:spPr>
        <p:txBody>
          <a:bodyPr/>
          <a:lstStyle/>
          <a:p>
            <a:r>
              <a:rPr lang="en-US" dirty="0"/>
              <a:t>CAN YOU NAME THESE THREE PEOPLE?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8777" y="1714500"/>
            <a:ext cx="3720097" cy="4525963"/>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2600" y="1714500"/>
            <a:ext cx="4541044" cy="454104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43250" y="2338387"/>
            <a:ext cx="2095500" cy="2638425"/>
          </a:xfrm>
          <a:prstGeom prst="rect">
            <a:avLst/>
          </a:prstGeom>
        </p:spPr>
      </p:pic>
    </p:spTree>
    <p:extLst>
      <p:ext uri="{BB962C8B-B14F-4D97-AF65-F5344CB8AC3E}">
        <p14:creationId xmlns:p14="http://schemas.microsoft.com/office/powerpoint/2010/main" val="256797167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90525"/>
            <a:ext cx="7886700" cy="1325563"/>
          </a:xfrm>
        </p:spPr>
        <p:txBody>
          <a:bodyPr/>
          <a:lstStyle/>
          <a:p>
            <a:pPr algn="ctr"/>
            <a:r>
              <a:rPr lang="en-US" u="sng" dirty="0"/>
              <a:t>THE NEW EXAM</a:t>
            </a:r>
          </a:p>
        </p:txBody>
      </p:sp>
      <p:sp>
        <p:nvSpPr>
          <p:cNvPr id="4" name="Content Placeholder 3"/>
          <p:cNvSpPr>
            <a:spLocks noGrp="1"/>
          </p:cNvSpPr>
          <p:nvPr>
            <p:ph sz="half" idx="2"/>
          </p:nvPr>
        </p:nvSpPr>
        <p:spPr/>
        <p:txBody>
          <a:bodyPr/>
          <a:lstStyle/>
          <a:p>
            <a:pPr marL="0" lvl="0" indent="0">
              <a:buClr>
                <a:srgbClr val="000000"/>
              </a:buClr>
              <a:buNone/>
            </a:pPr>
            <a:r>
              <a:rPr lang="en-US" u="sng" dirty="0">
                <a:solidFill>
                  <a:srgbClr val="000000"/>
                </a:solidFill>
              </a:rPr>
              <a:t>4 sections </a:t>
            </a:r>
          </a:p>
          <a:p>
            <a:pPr marL="457200" lvl="0" indent="-457200">
              <a:buClr>
                <a:srgbClr val="000000"/>
              </a:buClr>
              <a:buFontTx/>
              <a:buAutoNum type="arabicParenR"/>
            </a:pPr>
            <a:r>
              <a:rPr lang="en-US" dirty="0">
                <a:solidFill>
                  <a:srgbClr val="000000"/>
                </a:solidFill>
              </a:rPr>
              <a:t>Language Arts and Reading </a:t>
            </a:r>
          </a:p>
          <a:p>
            <a:pPr marL="457200" lvl="0" indent="-457200">
              <a:buClr>
                <a:srgbClr val="000000"/>
              </a:buClr>
              <a:buFontTx/>
              <a:buAutoNum type="arabicParenR"/>
            </a:pPr>
            <a:r>
              <a:rPr lang="en-US" dirty="0">
                <a:solidFill>
                  <a:srgbClr val="000000"/>
                </a:solidFill>
              </a:rPr>
              <a:t>Science </a:t>
            </a:r>
          </a:p>
          <a:p>
            <a:pPr marL="457200" lvl="0" indent="-457200">
              <a:buClr>
                <a:srgbClr val="000000"/>
              </a:buClr>
              <a:buFontTx/>
              <a:buAutoNum type="arabicParenR"/>
            </a:pPr>
            <a:r>
              <a:rPr lang="en-US" dirty="0">
                <a:solidFill>
                  <a:srgbClr val="000000"/>
                </a:solidFill>
              </a:rPr>
              <a:t>Social Science </a:t>
            </a:r>
          </a:p>
          <a:p>
            <a:pPr marL="457200" lvl="0" indent="-457200">
              <a:buClr>
                <a:srgbClr val="000000"/>
              </a:buClr>
              <a:buFontTx/>
              <a:buAutoNum type="arabicParenR"/>
            </a:pPr>
            <a:r>
              <a:rPr lang="en-US" dirty="0">
                <a:solidFill>
                  <a:srgbClr val="000000"/>
                </a:solidFill>
              </a:rPr>
              <a:t>Mathematics</a:t>
            </a:r>
          </a:p>
          <a:p>
            <a:endParaRPr lang="en-US" dirty="0"/>
          </a:p>
        </p:txBody>
      </p:sp>
      <p:graphicFrame>
        <p:nvGraphicFramePr>
          <p:cNvPr id="7" name="Content Placeholder 6"/>
          <p:cNvGraphicFramePr>
            <a:graphicFrameLocks noGrp="1"/>
          </p:cNvGraphicFramePr>
          <p:nvPr>
            <p:ph sz="quarter" idx="4"/>
            <p:extLst>
              <p:ext uri="{D42A27DB-BD31-4B8C-83A1-F6EECF244321}">
                <p14:modId xmlns:p14="http://schemas.microsoft.com/office/powerpoint/2010/main" val="106898750"/>
              </p:ext>
            </p:extLst>
          </p:nvPr>
        </p:nvGraphicFramePr>
        <p:xfrm>
          <a:off x="4629150" y="2505075"/>
          <a:ext cx="3887788" cy="2959816"/>
        </p:xfrm>
        <a:graphic>
          <a:graphicData uri="http://schemas.openxmlformats.org/drawingml/2006/table">
            <a:tbl>
              <a:tblPr/>
              <a:tblGrid>
                <a:gridCol w="891248">
                  <a:extLst>
                    <a:ext uri="{9D8B030D-6E8A-4147-A177-3AD203B41FA5}">
                      <a16:colId xmlns:a16="http://schemas.microsoft.com/office/drawing/2014/main" val="1083851769"/>
                    </a:ext>
                  </a:extLst>
                </a:gridCol>
                <a:gridCol w="2996540">
                  <a:extLst>
                    <a:ext uri="{9D8B030D-6E8A-4147-A177-3AD203B41FA5}">
                      <a16:colId xmlns:a16="http://schemas.microsoft.com/office/drawing/2014/main" val="3111467370"/>
                    </a:ext>
                  </a:extLst>
                </a:gridCol>
              </a:tblGrid>
              <a:tr h="1868887">
                <a:tc>
                  <a:txBody>
                    <a:bodyPr/>
                    <a:lstStyle/>
                    <a:p>
                      <a:pPr algn="l" fontAlgn="base"/>
                      <a:r>
                        <a:rPr lang="en-US" sz="1100" b="1">
                          <a:effectLst/>
                          <a:latin typeface="Arial" panose="020B0604020202020204" pitchFamily="34" charset="0"/>
                        </a:rPr>
                        <a:t>Format</a:t>
                      </a:r>
                    </a:p>
                  </a:txBody>
                  <a:tcPr marL="54967" marR="54967" marT="27484" marB="27484"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7F7F7"/>
                    </a:solidFill>
                  </a:tcPr>
                </a:tc>
                <a:tc>
                  <a:txBody>
                    <a:bodyPr/>
                    <a:lstStyle/>
                    <a:p>
                      <a:pPr fontAlgn="ctr"/>
                      <a:r>
                        <a:rPr lang="en-US" sz="1100" dirty="0">
                          <a:effectLst/>
                          <a:latin typeface="Arial" panose="020B0604020202020204" pitchFamily="34" charset="0"/>
                        </a:rPr>
                        <a:t>Computer-based test (CBT); </a:t>
                      </a:r>
                      <a:br>
                        <a:rPr lang="en-US" sz="1100" dirty="0">
                          <a:effectLst/>
                          <a:latin typeface="Arial" panose="020B0604020202020204" pitchFamily="34" charset="0"/>
                        </a:rPr>
                      </a:br>
                      <a:r>
                        <a:rPr lang="en-US" sz="1100" dirty="0">
                          <a:effectLst/>
                          <a:latin typeface="Arial" panose="020B0604020202020204" pitchFamily="34" charset="0"/>
                        </a:rPr>
                        <a:t>Subtest 1: approximately 60 multiple-choice questions</a:t>
                      </a:r>
                      <a:br>
                        <a:rPr lang="en-US" sz="1100" dirty="0">
                          <a:effectLst/>
                          <a:latin typeface="Arial" panose="020B0604020202020204" pitchFamily="34" charset="0"/>
                        </a:rPr>
                      </a:br>
                      <a:r>
                        <a:rPr lang="en-US" sz="1100" dirty="0">
                          <a:effectLst/>
                          <a:latin typeface="Arial" panose="020B0604020202020204" pitchFamily="34" charset="0"/>
                        </a:rPr>
                        <a:t>Subtest 2: approximately 55 multiple-choice questions</a:t>
                      </a:r>
                      <a:br>
                        <a:rPr lang="en-US" sz="1100" dirty="0">
                          <a:effectLst/>
                          <a:latin typeface="Arial" panose="020B0604020202020204" pitchFamily="34" charset="0"/>
                        </a:rPr>
                      </a:br>
                      <a:r>
                        <a:rPr lang="en-US" sz="1100" dirty="0">
                          <a:effectLst/>
                          <a:latin typeface="Arial" panose="020B0604020202020204" pitchFamily="34" charset="0"/>
                        </a:rPr>
                        <a:t>Subtest 3: approximately 55 multiple-choice questions</a:t>
                      </a:r>
                      <a:br>
                        <a:rPr lang="en-US" sz="1100" dirty="0">
                          <a:effectLst/>
                          <a:latin typeface="Arial" panose="020B0604020202020204" pitchFamily="34" charset="0"/>
                        </a:rPr>
                      </a:br>
                      <a:r>
                        <a:rPr lang="en-US" sz="1100" dirty="0">
                          <a:effectLst/>
                          <a:latin typeface="Arial" panose="020B0604020202020204" pitchFamily="34" charset="0"/>
                        </a:rPr>
                        <a:t>Subtest 4: approximately 50 multiple-choice questions</a:t>
                      </a:r>
                      <a:br>
                        <a:rPr lang="en-US" sz="1100" dirty="0">
                          <a:effectLst/>
                          <a:latin typeface="Arial" panose="020B0604020202020204" pitchFamily="34" charset="0"/>
                        </a:rPr>
                      </a:br>
                      <a:r>
                        <a:rPr lang="en-US" sz="1100" dirty="0">
                          <a:effectLst/>
                          <a:latin typeface="Arial" panose="020B0604020202020204" pitchFamily="34" charset="0"/>
                        </a:rPr>
                        <a:t>All 4 subtests: approximately 220 multiple-choice questions</a:t>
                      </a:r>
                    </a:p>
                  </a:txBody>
                  <a:tcPr marL="54967" marR="54967" marT="27484" marB="27484"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tcPr>
                </a:tc>
                <a:extLst>
                  <a:ext uri="{0D108BD9-81ED-4DB2-BD59-A6C34878D82A}">
                    <a16:rowId xmlns:a16="http://schemas.microsoft.com/office/drawing/2014/main" val="2783715511"/>
                  </a:ext>
                </a:extLst>
              </a:tr>
              <a:tr h="1044378">
                <a:tc>
                  <a:txBody>
                    <a:bodyPr/>
                    <a:lstStyle/>
                    <a:p>
                      <a:pPr algn="l" fontAlgn="base"/>
                      <a:r>
                        <a:rPr lang="en-US" sz="1100" b="1">
                          <a:effectLst/>
                          <a:latin typeface="Arial" panose="020B0604020202020204" pitchFamily="34" charset="0"/>
                        </a:rPr>
                        <a:t>Time</a:t>
                      </a:r>
                    </a:p>
                  </a:txBody>
                  <a:tcPr marL="54967" marR="54967" marT="27484" marB="27484"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solidFill>
                      <a:srgbClr val="F7F7F7"/>
                    </a:solidFill>
                  </a:tcPr>
                </a:tc>
                <a:tc>
                  <a:txBody>
                    <a:bodyPr/>
                    <a:lstStyle/>
                    <a:p>
                      <a:pPr fontAlgn="ctr"/>
                      <a:r>
                        <a:rPr lang="en-US" sz="1100" dirty="0">
                          <a:effectLst/>
                          <a:latin typeface="Arial" panose="020B0604020202020204" pitchFamily="34" charset="0"/>
                        </a:rPr>
                        <a:t>Subtest 1: 1 hour and 5 minutes</a:t>
                      </a:r>
                      <a:br>
                        <a:rPr lang="en-US" sz="1100" dirty="0">
                          <a:effectLst/>
                          <a:latin typeface="Arial" panose="020B0604020202020204" pitchFamily="34" charset="0"/>
                        </a:rPr>
                      </a:br>
                      <a:r>
                        <a:rPr lang="en-US" sz="1100" dirty="0">
                          <a:effectLst/>
                          <a:latin typeface="Arial" panose="020B0604020202020204" pitchFamily="34" charset="0"/>
                        </a:rPr>
                        <a:t>Subtest 2: 1 hour and 5 minutes</a:t>
                      </a:r>
                      <a:br>
                        <a:rPr lang="en-US" sz="1100" dirty="0">
                          <a:effectLst/>
                          <a:latin typeface="Arial" panose="020B0604020202020204" pitchFamily="34" charset="0"/>
                        </a:rPr>
                      </a:br>
                      <a:r>
                        <a:rPr lang="en-US" sz="1100" dirty="0">
                          <a:effectLst/>
                          <a:latin typeface="Arial" panose="020B0604020202020204" pitchFamily="34" charset="0"/>
                        </a:rPr>
                        <a:t>Subtest 3: 1 hour and 10 minutes</a:t>
                      </a:r>
                      <a:br>
                        <a:rPr lang="en-US" sz="1100" dirty="0">
                          <a:effectLst/>
                          <a:latin typeface="Arial" panose="020B0604020202020204" pitchFamily="34" charset="0"/>
                        </a:rPr>
                      </a:br>
                      <a:r>
                        <a:rPr lang="en-US" sz="1100" dirty="0">
                          <a:effectLst/>
                          <a:latin typeface="Arial" panose="020B0604020202020204" pitchFamily="34" charset="0"/>
                        </a:rPr>
                        <a:t>Subtest 4: 1 hour and 10 minutes</a:t>
                      </a:r>
                      <a:br>
                        <a:rPr lang="en-US" sz="1100" dirty="0">
                          <a:effectLst/>
                          <a:latin typeface="Arial" panose="020B0604020202020204" pitchFamily="34" charset="0"/>
                        </a:rPr>
                      </a:br>
                      <a:r>
                        <a:rPr lang="en-US" sz="1100" dirty="0">
                          <a:effectLst/>
                          <a:latin typeface="Arial" panose="020B0604020202020204" pitchFamily="34" charset="0"/>
                        </a:rPr>
                        <a:t>If you take 3 or more subtests in a single session, you will receive a 15-minute break. </a:t>
                      </a:r>
                    </a:p>
                  </a:txBody>
                  <a:tcPr marL="54967" marR="54967" marT="27484" marB="27484" anchor="ctr">
                    <a:lnL w="9525" cap="flat" cmpd="sng" algn="ctr">
                      <a:solidFill>
                        <a:srgbClr val="D7D7D7"/>
                      </a:solidFill>
                      <a:prstDash val="solid"/>
                      <a:round/>
                      <a:headEnd type="none" w="med" len="med"/>
                      <a:tailEnd type="none" w="med" len="med"/>
                    </a:lnL>
                    <a:lnR w="9525" cap="flat" cmpd="sng" algn="ctr">
                      <a:solidFill>
                        <a:srgbClr val="D7D7D7"/>
                      </a:solidFill>
                      <a:prstDash val="solid"/>
                      <a:round/>
                      <a:headEnd type="none" w="med" len="med"/>
                      <a:tailEnd type="none" w="med" len="med"/>
                    </a:lnR>
                    <a:lnT w="9525" cap="flat" cmpd="sng" algn="ctr">
                      <a:solidFill>
                        <a:srgbClr val="D7D7D7"/>
                      </a:solidFill>
                      <a:prstDash val="solid"/>
                      <a:round/>
                      <a:headEnd type="none" w="med" len="med"/>
                      <a:tailEnd type="none" w="med" len="med"/>
                    </a:lnT>
                    <a:lnB w="9525" cap="flat" cmpd="sng" algn="ctr">
                      <a:solidFill>
                        <a:srgbClr val="D7D7D7"/>
                      </a:solidFill>
                      <a:prstDash val="solid"/>
                      <a:round/>
                      <a:headEnd type="none" w="med" len="med"/>
                      <a:tailEnd type="none" w="med" len="med"/>
                    </a:lnB>
                  </a:tcPr>
                </a:tc>
                <a:extLst>
                  <a:ext uri="{0D108BD9-81ED-4DB2-BD59-A6C34878D82A}">
                    <a16:rowId xmlns:a16="http://schemas.microsoft.com/office/drawing/2014/main" val="1296039285"/>
                  </a:ext>
                </a:extLst>
              </a:tr>
            </a:tbl>
          </a:graphicData>
        </a:graphic>
      </p:graphicFrame>
    </p:spTree>
    <p:extLst>
      <p:ext uri="{BB962C8B-B14F-4D97-AF65-F5344CB8AC3E}">
        <p14:creationId xmlns:p14="http://schemas.microsoft.com/office/powerpoint/2010/main" val="202350213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SOCIAL SCIENCE SUBTEST</a:t>
            </a:r>
          </a:p>
        </p:txBody>
      </p:sp>
      <p:sp>
        <p:nvSpPr>
          <p:cNvPr id="3" name="Content Placeholder 2"/>
          <p:cNvSpPr>
            <a:spLocks noGrp="1"/>
          </p:cNvSpPr>
          <p:nvPr>
            <p:ph sz="half" idx="1"/>
          </p:nvPr>
        </p:nvSpPr>
        <p:spPr/>
        <p:txBody>
          <a:bodyPr/>
          <a:lstStyle/>
          <a:p>
            <a:pPr marL="0" indent="0">
              <a:buNone/>
            </a:pPr>
            <a:r>
              <a:rPr lang="en-US" u="sng" dirty="0"/>
              <a:t>Social Science Subtest </a:t>
            </a:r>
          </a:p>
          <a:p>
            <a:pPr marL="457200" indent="-457200">
              <a:buAutoNum type="arabicParenR"/>
            </a:pPr>
            <a:r>
              <a:rPr lang="en-US" dirty="0"/>
              <a:t># of Questions-55 questions </a:t>
            </a:r>
          </a:p>
          <a:p>
            <a:pPr marL="457200" indent="-457200">
              <a:buAutoNum type="arabicParenR"/>
            </a:pPr>
            <a:r>
              <a:rPr lang="en-US" dirty="0"/>
              <a:t>Percent to Pass- 69% </a:t>
            </a:r>
          </a:p>
          <a:p>
            <a:pPr marL="457200" indent="-457200">
              <a:buAutoNum type="arabicParenR"/>
            </a:pPr>
            <a:r>
              <a:rPr lang="en-US" dirty="0"/>
              <a:t># Correct Needed-38 of 55 questions</a:t>
            </a:r>
          </a:p>
          <a:p>
            <a:pPr marL="457200" indent="-457200">
              <a:buAutoNum type="arabicParenR"/>
            </a:pPr>
            <a:r>
              <a:rPr lang="en-US" dirty="0"/>
              <a:t># Incorrect Allowed-17 of 55 questions </a:t>
            </a:r>
          </a:p>
          <a:p>
            <a:pPr marL="457200" indent="-457200">
              <a:buAutoNum type="arabicParenR"/>
            </a:pPr>
            <a:r>
              <a:rPr lang="en-US" dirty="0"/>
              <a:t>Time- 65 minutes</a:t>
            </a:r>
          </a:p>
        </p:txBody>
      </p:sp>
      <p:sp>
        <p:nvSpPr>
          <p:cNvPr id="4" name="Content Placeholder 3"/>
          <p:cNvSpPr>
            <a:spLocks noGrp="1"/>
          </p:cNvSpPr>
          <p:nvPr>
            <p:ph sz="half" idx="2"/>
          </p:nvPr>
        </p:nvSpPr>
        <p:spPr/>
        <p:txBody>
          <a:bodyPr/>
          <a:lstStyle/>
          <a:p>
            <a:pPr marL="0" indent="0">
              <a:buNone/>
            </a:pPr>
            <a:r>
              <a:rPr lang="en-US" u="sng" dirty="0"/>
              <a:t>5 Competencies</a:t>
            </a:r>
            <a:r>
              <a:rPr lang="en-US" dirty="0"/>
              <a:t> </a:t>
            </a:r>
          </a:p>
          <a:p>
            <a:pPr marL="457200" indent="-457200">
              <a:buAutoNum type="arabicParenR"/>
            </a:pPr>
            <a:r>
              <a:rPr lang="en-US" dirty="0"/>
              <a:t>Instruction and Assessment </a:t>
            </a:r>
          </a:p>
          <a:p>
            <a:pPr marL="457200" indent="-457200">
              <a:buAutoNum type="arabicParenR"/>
            </a:pPr>
            <a:r>
              <a:rPr lang="en-US" dirty="0"/>
              <a:t>Time, Continuity, and Change </a:t>
            </a:r>
          </a:p>
          <a:p>
            <a:pPr marL="457200" indent="-457200">
              <a:buAutoNum type="arabicParenR"/>
            </a:pPr>
            <a:r>
              <a:rPr lang="en-US" dirty="0"/>
              <a:t>People, Places, and Environment </a:t>
            </a:r>
          </a:p>
          <a:p>
            <a:pPr marL="457200" indent="-457200">
              <a:buAutoNum type="arabicParenR"/>
            </a:pPr>
            <a:r>
              <a:rPr lang="en-US" dirty="0"/>
              <a:t>Government &amp; the Citizen </a:t>
            </a:r>
          </a:p>
          <a:p>
            <a:pPr marL="457200" indent="-457200">
              <a:buAutoNum type="arabicParenR"/>
            </a:pPr>
            <a:r>
              <a:rPr lang="en-US" dirty="0"/>
              <a:t>Production, Distribution, and Consumption</a:t>
            </a:r>
          </a:p>
        </p:txBody>
      </p:sp>
    </p:spTree>
    <p:extLst>
      <p:ext uri="{BB962C8B-B14F-4D97-AF65-F5344CB8AC3E}">
        <p14:creationId xmlns:p14="http://schemas.microsoft.com/office/powerpoint/2010/main" val="184789131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Competency 1</a:t>
            </a:r>
          </a:p>
        </p:txBody>
      </p:sp>
      <p:sp>
        <p:nvSpPr>
          <p:cNvPr id="3" name="Content Placeholder 2"/>
          <p:cNvSpPr>
            <a:spLocks noGrp="1"/>
          </p:cNvSpPr>
          <p:nvPr>
            <p:ph idx="1"/>
          </p:nvPr>
        </p:nvSpPr>
        <p:spPr/>
        <p:txBody>
          <a:bodyPr/>
          <a:lstStyle/>
          <a:p>
            <a:pPr marL="0" indent="0">
              <a:buNone/>
            </a:pPr>
            <a:r>
              <a:rPr lang="en-US" dirty="0"/>
              <a:t>Instruction &amp; Assessment: </a:t>
            </a:r>
          </a:p>
          <a:p>
            <a:pPr marL="0" indent="0">
              <a:buNone/>
            </a:pPr>
            <a:r>
              <a:rPr lang="en-US" dirty="0"/>
              <a:t>Social Studies Methods for Elementary Teachers -19% of Subtest</a:t>
            </a:r>
          </a:p>
          <a:p>
            <a:pPr marL="0" indent="0">
              <a:buNone/>
            </a:pPr>
            <a:r>
              <a:rPr lang="en-US" dirty="0"/>
              <a:t>EXAMPLE:</a:t>
            </a:r>
          </a:p>
          <a:p>
            <a:pPr marL="0" indent="0">
              <a:buNone/>
            </a:pPr>
            <a:r>
              <a:rPr lang="en-US" dirty="0"/>
              <a:t>To assess a student’s ability to analyze the draining of the Everglades and the development of South Florida, it would be most effective to ask the student to </a:t>
            </a:r>
          </a:p>
          <a:p>
            <a:pPr marL="457200" indent="-457200">
              <a:buAutoNum type="alphaUcPeriod"/>
            </a:pPr>
            <a:r>
              <a:rPr lang="en-US" dirty="0"/>
              <a:t>participate in a play about the state’s agriculture. </a:t>
            </a:r>
          </a:p>
          <a:p>
            <a:pPr marL="457200" indent="-457200">
              <a:buAutoNum type="alphaUcPeriod"/>
            </a:pPr>
            <a:r>
              <a:rPr lang="en-US" dirty="0"/>
              <a:t>prepare a report on early exploration in the area. </a:t>
            </a:r>
          </a:p>
          <a:p>
            <a:pPr marL="457200" indent="-457200">
              <a:buAutoNum type="alphaUcPeriod"/>
            </a:pPr>
            <a:r>
              <a:rPr lang="en-US" dirty="0"/>
              <a:t>label a blank political map of the state. </a:t>
            </a:r>
          </a:p>
          <a:p>
            <a:pPr marL="457200" indent="-457200">
              <a:buAutoNum type="alphaUcPeriod"/>
            </a:pPr>
            <a:r>
              <a:rPr lang="en-US" dirty="0"/>
              <a:t>write a cause-and-effect essay about the region</a:t>
            </a:r>
          </a:p>
        </p:txBody>
      </p:sp>
    </p:spTree>
    <p:extLst>
      <p:ext uri="{BB962C8B-B14F-4D97-AF65-F5344CB8AC3E}">
        <p14:creationId xmlns:p14="http://schemas.microsoft.com/office/powerpoint/2010/main" val="418432300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Competency 2</a:t>
            </a:r>
          </a:p>
        </p:txBody>
      </p:sp>
      <p:sp>
        <p:nvSpPr>
          <p:cNvPr id="3" name="Content Placeholder 2"/>
          <p:cNvSpPr>
            <a:spLocks noGrp="1"/>
          </p:cNvSpPr>
          <p:nvPr>
            <p:ph idx="1"/>
          </p:nvPr>
        </p:nvSpPr>
        <p:spPr/>
        <p:txBody>
          <a:bodyPr/>
          <a:lstStyle/>
          <a:p>
            <a:r>
              <a:rPr lang="en-US" dirty="0"/>
              <a:t>Time, Continuity, &amp; Change = History, 26% of Subtest</a:t>
            </a:r>
          </a:p>
          <a:p>
            <a:pPr marL="0" indent="0">
              <a:buNone/>
            </a:pPr>
            <a:r>
              <a:rPr lang="en-US" dirty="0"/>
              <a:t>EXAMPLE</a:t>
            </a:r>
          </a:p>
          <a:p>
            <a:pPr marL="0" indent="0">
              <a:buNone/>
            </a:pPr>
            <a:r>
              <a:rPr lang="en-US" dirty="0"/>
              <a:t>The Sons of Liberty organized a demonstration primarily in response to the</a:t>
            </a:r>
          </a:p>
          <a:p>
            <a:pPr marL="457200" indent="-457200">
              <a:buAutoNum type="alphaUcPeriod"/>
            </a:pPr>
            <a:r>
              <a:rPr lang="en-US" dirty="0"/>
              <a:t>Quartering Act. </a:t>
            </a:r>
          </a:p>
          <a:p>
            <a:pPr marL="457200" indent="-457200">
              <a:buAutoNum type="alphaUcPeriod"/>
            </a:pPr>
            <a:r>
              <a:rPr lang="en-US" dirty="0"/>
              <a:t>Stamp Act. </a:t>
            </a:r>
          </a:p>
          <a:p>
            <a:pPr marL="457200" indent="-457200">
              <a:buAutoNum type="alphaUcPeriod"/>
            </a:pPr>
            <a:r>
              <a:rPr lang="en-US" dirty="0"/>
              <a:t>Townshend Act. </a:t>
            </a:r>
          </a:p>
          <a:p>
            <a:pPr marL="457200" indent="-457200">
              <a:buAutoNum type="alphaUcPeriod"/>
            </a:pPr>
            <a:r>
              <a:rPr lang="en-US" dirty="0"/>
              <a:t>Tea Act</a:t>
            </a:r>
          </a:p>
        </p:txBody>
      </p:sp>
    </p:spTree>
    <p:extLst>
      <p:ext uri="{BB962C8B-B14F-4D97-AF65-F5344CB8AC3E}">
        <p14:creationId xmlns:p14="http://schemas.microsoft.com/office/powerpoint/2010/main" val="1686144402"/>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TM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TM_Text"/>
</p:tagLst>
</file>

<file path=ppt/tags/tag5.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6.xml><?xml version="1.0" encoding="utf-8"?>
<p:tagLst xmlns:a="http://schemas.openxmlformats.org/drawingml/2006/main" xmlns:r="http://schemas.openxmlformats.org/officeDocument/2006/relationships" xmlns:p="http://schemas.openxmlformats.org/presentationml/2006/main">
  <p:tag name="RNRSTYLE" val="Indezine_SM2_Text"/>
</p:tagLst>
</file>

<file path=ppt/tags/tag7.xml><?xml version="1.0" encoding="utf-8"?>
<p:tagLst xmlns:a="http://schemas.openxmlformats.org/drawingml/2006/main" xmlns:r="http://schemas.openxmlformats.org/officeDocument/2006/relationships" xmlns:p="http://schemas.openxmlformats.org/presentationml/2006/main">
  <p:tag name="RNRSTYLE" val="Indezine_TM2_Title"/>
</p:tagLst>
</file>

<file path=ppt/tags/tag8.xml><?xml version="1.0" encoding="utf-8"?>
<p:tagLst xmlns:a="http://schemas.openxmlformats.org/drawingml/2006/main" xmlns:r="http://schemas.openxmlformats.org/officeDocument/2006/relationships" xmlns:p="http://schemas.openxmlformats.org/presentationml/2006/main">
  <p:tag name="RNRSTYLE" val="Indezine_TM2_Text"/>
</p:tagLst>
</file>

<file path=ppt/theme/theme1.xml><?xml version="1.0" encoding="utf-8"?>
<a:theme xmlns:a="http://schemas.openxmlformats.org/drawingml/2006/main" name="Office Theme">
  <a:themeElements>
    <a:clrScheme name="Office Theme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CCFFFF"/>
        </a:lt1>
        <a:dk2>
          <a:srgbClr val="000000"/>
        </a:dk2>
        <a:lt2>
          <a:srgbClr val="B2B2B2"/>
        </a:lt2>
        <a:accent1>
          <a:srgbClr val="008C8C"/>
        </a:accent1>
        <a:accent2>
          <a:srgbClr val="008096"/>
        </a:accent2>
        <a:accent3>
          <a:srgbClr val="E2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CCFFFF"/>
        </a:lt1>
        <a:dk2>
          <a:srgbClr val="000000"/>
        </a:dk2>
        <a:lt2>
          <a:srgbClr val="B2B2B2"/>
        </a:lt2>
        <a:accent1>
          <a:srgbClr val="996B2E"/>
        </a:accent1>
        <a:accent2>
          <a:srgbClr val="007878"/>
        </a:accent2>
        <a:accent3>
          <a:srgbClr val="E2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CCFFFF"/>
        </a:lt1>
        <a:dk2>
          <a:srgbClr val="000000"/>
        </a:dk2>
        <a:lt2>
          <a:srgbClr val="B2B2B2"/>
        </a:lt2>
        <a:accent1>
          <a:srgbClr val="807D26"/>
        </a:accent1>
        <a:accent2>
          <a:srgbClr val="A65832"/>
        </a:accent2>
        <a:accent3>
          <a:srgbClr val="E2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B2B2B2"/>
        </a:lt2>
        <a:accent1>
          <a:srgbClr val="008C8C"/>
        </a:accent1>
        <a:accent2>
          <a:srgbClr val="008096"/>
        </a:accent2>
        <a:accent3>
          <a:srgbClr val="FF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B2B2B2"/>
        </a:lt2>
        <a:accent1>
          <a:srgbClr val="318C23"/>
        </a:accent1>
        <a:accent2>
          <a:srgbClr val="3268A6"/>
        </a:accent2>
        <a:accent3>
          <a:srgbClr val="FF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B2B2B2"/>
        </a:lt2>
        <a:accent1>
          <a:srgbClr val="996B2E"/>
        </a:accent1>
        <a:accent2>
          <a:srgbClr val="007878"/>
        </a:accent2>
        <a:accent3>
          <a:srgbClr val="FF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B2B2B2"/>
        </a:lt2>
        <a:accent1>
          <a:srgbClr val="807D26"/>
        </a:accent1>
        <a:accent2>
          <a:srgbClr val="A65832"/>
        </a:accent2>
        <a:accent3>
          <a:srgbClr val="FF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Default Design">
  <a:themeElements>
    <a:clrScheme name="1_Default Design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1_Default Design 1">
        <a:dk1>
          <a:srgbClr val="000000"/>
        </a:dk1>
        <a:lt1>
          <a:srgbClr val="CCFFFF"/>
        </a:lt1>
        <a:dk2>
          <a:srgbClr val="000000"/>
        </a:dk2>
        <a:lt2>
          <a:srgbClr val="B2B2B2"/>
        </a:lt2>
        <a:accent1>
          <a:srgbClr val="008C8C"/>
        </a:accent1>
        <a:accent2>
          <a:srgbClr val="008096"/>
        </a:accent2>
        <a:accent3>
          <a:srgbClr val="E2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CCFFFF"/>
        </a:lt1>
        <a:dk2>
          <a:srgbClr val="000000"/>
        </a:dk2>
        <a:lt2>
          <a:srgbClr val="B2B2B2"/>
        </a:lt2>
        <a:accent1>
          <a:srgbClr val="318C23"/>
        </a:accent1>
        <a:accent2>
          <a:srgbClr val="3268A6"/>
        </a:accent2>
        <a:accent3>
          <a:srgbClr val="E2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CCFFFF"/>
        </a:lt1>
        <a:dk2>
          <a:srgbClr val="000000"/>
        </a:dk2>
        <a:lt2>
          <a:srgbClr val="B2B2B2"/>
        </a:lt2>
        <a:accent1>
          <a:srgbClr val="996B2E"/>
        </a:accent1>
        <a:accent2>
          <a:srgbClr val="007878"/>
        </a:accent2>
        <a:accent3>
          <a:srgbClr val="E2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CCFFFF"/>
        </a:lt1>
        <a:dk2>
          <a:srgbClr val="000000"/>
        </a:dk2>
        <a:lt2>
          <a:srgbClr val="B2B2B2"/>
        </a:lt2>
        <a:accent1>
          <a:srgbClr val="807D26"/>
        </a:accent1>
        <a:accent2>
          <a:srgbClr val="A65832"/>
        </a:accent2>
        <a:accent3>
          <a:srgbClr val="E2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B2B2B2"/>
        </a:lt2>
        <a:accent1>
          <a:srgbClr val="008C8C"/>
        </a:accent1>
        <a:accent2>
          <a:srgbClr val="008096"/>
        </a:accent2>
        <a:accent3>
          <a:srgbClr val="FFFFFF"/>
        </a:accent3>
        <a:accent4>
          <a:srgbClr val="000000"/>
        </a:accent4>
        <a:accent5>
          <a:srgbClr val="AAC5C5"/>
        </a:accent5>
        <a:accent6>
          <a:srgbClr val="007387"/>
        </a:accent6>
        <a:hlink>
          <a:srgbClr val="007373"/>
        </a:hlink>
        <a:folHlink>
          <a:srgbClr val="006678"/>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B2B2B2"/>
        </a:lt2>
        <a:accent1>
          <a:srgbClr val="318C23"/>
        </a:accent1>
        <a:accent2>
          <a:srgbClr val="3268A6"/>
        </a:accent2>
        <a:accent3>
          <a:srgbClr val="FFFFFF"/>
        </a:accent3>
        <a:accent4>
          <a:srgbClr val="000000"/>
        </a:accent4>
        <a:accent5>
          <a:srgbClr val="ADC5AC"/>
        </a:accent5>
        <a:accent6>
          <a:srgbClr val="2C5E96"/>
        </a:accent6>
        <a:hlink>
          <a:srgbClr val="006E6E"/>
        </a:hlink>
        <a:folHlink>
          <a:srgbClr val="4B468C"/>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B2B2B2"/>
        </a:lt2>
        <a:accent1>
          <a:srgbClr val="996B2E"/>
        </a:accent1>
        <a:accent2>
          <a:srgbClr val="007878"/>
        </a:accent2>
        <a:accent3>
          <a:srgbClr val="FFFFFF"/>
        </a:accent3>
        <a:accent4>
          <a:srgbClr val="000000"/>
        </a:accent4>
        <a:accent5>
          <a:srgbClr val="CABAAD"/>
        </a:accent5>
        <a:accent6>
          <a:srgbClr val="006C6C"/>
        </a:accent6>
        <a:hlink>
          <a:srgbClr val="8C3137"/>
        </a:hlink>
        <a:folHlink>
          <a:srgbClr val="802D67"/>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B2B2B2"/>
        </a:lt2>
        <a:accent1>
          <a:srgbClr val="807D26"/>
        </a:accent1>
        <a:accent2>
          <a:srgbClr val="A65832"/>
        </a:accent2>
        <a:accent3>
          <a:srgbClr val="FFFFFF"/>
        </a:accent3>
        <a:accent4>
          <a:srgbClr val="000000"/>
        </a:accent4>
        <a:accent5>
          <a:srgbClr val="C0BFAC"/>
        </a:accent5>
        <a:accent6>
          <a:srgbClr val="964F2C"/>
        </a:accent6>
        <a:hlink>
          <a:srgbClr val="006B6B"/>
        </a:hlink>
        <a:folHlink>
          <a:srgbClr val="644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ind_2259_slide</Template>
  <TotalTime>13086</TotalTime>
  <Words>2563</Words>
  <Application>Microsoft Office PowerPoint</Application>
  <PresentationFormat>On-screen Show (4:3)</PresentationFormat>
  <Paragraphs>303</Paragraphs>
  <Slides>49</Slides>
  <Notes>0</Notes>
  <HiddenSlides>0</HiddenSlides>
  <MMClips>1</MMClips>
  <ScaleCrop>false</ScaleCrop>
  <HeadingPairs>
    <vt:vector size="6" baseType="variant">
      <vt:variant>
        <vt:lpstr>Fonts Used</vt:lpstr>
      </vt:variant>
      <vt:variant>
        <vt:i4>1</vt:i4>
      </vt:variant>
      <vt:variant>
        <vt:lpstr>Theme</vt:lpstr>
      </vt:variant>
      <vt:variant>
        <vt:i4>2</vt:i4>
      </vt:variant>
      <vt:variant>
        <vt:lpstr>Slide Titles</vt:lpstr>
      </vt:variant>
      <vt:variant>
        <vt:i4>49</vt:i4>
      </vt:variant>
    </vt:vector>
  </HeadingPairs>
  <TitlesOfParts>
    <vt:vector size="52" baseType="lpstr">
      <vt:lpstr>Arial</vt:lpstr>
      <vt:lpstr>Office Theme</vt:lpstr>
      <vt:lpstr>1_Default Design</vt:lpstr>
      <vt:lpstr>Decoding the Facts: FTCE Social Science Review</vt:lpstr>
      <vt:lpstr>Workshop Sequence</vt:lpstr>
      <vt:lpstr>FTCE BASICS- Just the Facts</vt:lpstr>
      <vt:lpstr>CAN YOU NAME THESE THREE PEOPLE</vt:lpstr>
      <vt:lpstr>CAN YOU NAME THESE THREE PEOPLE?</vt:lpstr>
      <vt:lpstr>THE NEW EXAM</vt:lpstr>
      <vt:lpstr>SOCIAL SCIENCE SUBTEST</vt:lpstr>
      <vt:lpstr>Competency 1</vt:lpstr>
      <vt:lpstr>Competency 2</vt:lpstr>
      <vt:lpstr>Competency 3</vt:lpstr>
      <vt:lpstr>Competency 4</vt:lpstr>
      <vt:lpstr>Competency 5</vt:lpstr>
      <vt:lpstr>What are some test taking strategies that you have used in the past?</vt:lpstr>
      <vt:lpstr>STRATEGIES</vt:lpstr>
      <vt:lpstr>STRATEGIES</vt:lpstr>
      <vt:lpstr>STRATEGIES Questions to ask yourself…</vt:lpstr>
      <vt:lpstr>LETS PLAY A GAME…..</vt:lpstr>
      <vt:lpstr>PRACTICE</vt:lpstr>
      <vt:lpstr>Practice</vt:lpstr>
      <vt:lpstr>PRACTICE</vt:lpstr>
      <vt:lpstr>PRACTICE</vt:lpstr>
      <vt:lpstr>PRACTICE</vt:lpstr>
      <vt:lpstr>PRACTICE</vt:lpstr>
      <vt:lpstr>PRACTICE</vt:lpstr>
      <vt:lpstr>Key Essentials to Know- WORLD</vt:lpstr>
      <vt:lpstr>Key Essentials to Know: WORLD</vt:lpstr>
      <vt:lpstr>Key Essentials to Know- WORLS</vt:lpstr>
      <vt:lpstr>KEY ESSENTIALS TO KNOW- WORLD</vt:lpstr>
      <vt:lpstr>Keys Essentials to Know- USA</vt:lpstr>
      <vt:lpstr>KEY ESSENTIALS TO KNOW- USA</vt:lpstr>
      <vt:lpstr>KEY Essentials to Know- USA</vt:lpstr>
      <vt:lpstr>Key Essentials to Know- Geography</vt:lpstr>
      <vt:lpstr>Key Essentials to Know- Geography</vt:lpstr>
      <vt:lpstr>Key Essentials to Know- Geography</vt:lpstr>
      <vt:lpstr>KEY ESSENTIALS TO KNOW</vt:lpstr>
      <vt:lpstr>Key Essentials to Know- Government</vt:lpstr>
      <vt:lpstr>Key Essentials to Know- GOVERNMENT</vt:lpstr>
      <vt:lpstr>Key Essentials to Know- Government</vt:lpstr>
      <vt:lpstr>Key Essentials to Know- Government</vt:lpstr>
      <vt:lpstr>Key Essentials to Know- Government</vt:lpstr>
      <vt:lpstr>Key Essentials to Know- Government</vt:lpstr>
      <vt:lpstr>Key Essentials to Know- Government</vt:lpstr>
      <vt:lpstr>Key Essentials to Know- Government</vt:lpstr>
      <vt:lpstr>Key Essentials to Know- Economics</vt:lpstr>
      <vt:lpstr>Key Essentials to Know- Economics</vt:lpstr>
      <vt:lpstr>Key Essentials to Know- Economics</vt:lpstr>
      <vt:lpstr>Key Essentials to Know- FLORIDA</vt:lpstr>
      <vt:lpstr>Key Essentials to Know- FLORIDA</vt:lpstr>
      <vt:lpstr>PowerPoint Presentation</vt:lpstr>
    </vt:vector>
  </TitlesOfParts>
  <Company>Indezine.com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Decoding the Facts: FTCE Social Science Review</dc:title>
  <dc:creator>Kelsey Evans</dc:creator>
  <cp:lastModifiedBy>Kelsey Evans</cp:lastModifiedBy>
  <cp:revision>46</cp:revision>
  <dcterms:created xsi:type="dcterms:W3CDTF">2016-10-18T17:44:24Z</dcterms:created>
  <dcterms:modified xsi:type="dcterms:W3CDTF">2016-10-27T19:50:30Z</dcterms:modified>
</cp:coreProperties>
</file>